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56" r:id="rId2"/>
    <p:sldId id="349" r:id="rId3"/>
    <p:sldId id="283" r:id="rId4"/>
    <p:sldId id="344" r:id="rId5"/>
    <p:sldId id="345" r:id="rId6"/>
    <p:sldId id="325" r:id="rId7"/>
    <p:sldId id="328" r:id="rId8"/>
    <p:sldId id="329" r:id="rId9"/>
    <p:sldId id="360" r:id="rId10"/>
    <p:sldId id="285" r:id="rId11"/>
    <p:sldId id="361" r:id="rId12"/>
    <p:sldId id="289" r:id="rId13"/>
    <p:sldId id="290" r:id="rId14"/>
    <p:sldId id="311" r:id="rId15"/>
    <p:sldId id="367" r:id="rId16"/>
    <p:sldId id="352" r:id="rId17"/>
    <p:sldId id="366" r:id="rId18"/>
    <p:sldId id="315" r:id="rId19"/>
    <p:sldId id="284" r:id="rId20"/>
    <p:sldId id="362" r:id="rId21"/>
    <p:sldId id="266" r:id="rId22"/>
    <p:sldId id="353" r:id="rId23"/>
    <p:sldId id="363" r:id="rId24"/>
    <p:sldId id="357" r:id="rId25"/>
    <p:sldId id="358" r:id="rId26"/>
    <p:sldId id="302" r:id="rId27"/>
    <p:sldId id="303" r:id="rId28"/>
    <p:sldId id="333" r:id="rId29"/>
    <p:sldId id="359" r:id="rId30"/>
    <p:sldId id="331" r:id="rId31"/>
    <p:sldId id="372" r:id="rId32"/>
    <p:sldId id="370" r:id="rId33"/>
    <p:sldId id="371" r:id="rId34"/>
    <p:sldId id="364"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3" autoAdjust="0"/>
    <p:restoredTop sz="94705"/>
  </p:normalViewPr>
  <p:slideViewPr>
    <p:cSldViewPr snapToGrid="0">
      <p:cViewPr varScale="1">
        <p:scale>
          <a:sx n="82" d="100"/>
          <a:sy n="82" d="100"/>
        </p:scale>
        <p:origin x="725" y="43"/>
      </p:cViewPr>
      <p:guideLst/>
    </p:cSldViewPr>
  </p:slideViewPr>
  <p:notesTextViewPr>
    <p:cViewPr>
      <p:scale>
        <a:sx n="1" d="1"/>
        <a:sy n="1" d="1"/>
      </p:scale>
      <p:origin x="0" y="0"/>
    </p:cViewPr>
  </p:notesTextViewPr>
  <p:sorterViewPr>
    <p:cViewPr>
      <p:scale>
        <a:sx n="100" d="100"/>
        <a:sy n="100" d="100"/>
      </p:scale>
      <p:origin x="0" y="-7469"/>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85F1E-0AAA-4496-A22D-36C32C597377}" type="datetimeFigureOut">
              <a:rPr lang="en-US" smtClean="0"/>
              <a:t>6/1/2021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1DF9EA-AC3C-4C30-A296-7C4C131EA24E}" type="slidenum">
              <a:rPr lang="en-US" smtClean="0"/>
              <a:t>‹#›</a:t>
            </a:fld>
            <a:endParaRPr lang="en-US" dirty="0"/>
          </a:p>
        </p:txBody>
      </p:sp>
    </p:spTree>
    <p:extLst>
      <p:ext uri="{BB962C8B-B14F-4D97-AF65-F5344CB8AC3E}">
        <p14:creationId xmlns:p14="http://schemas.microsoft.com/office/powerpoint/2010/main" val="15201155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DF9EA-AC3C-4C30-A296-7C4C131EA24E}" type="slidenum">
              <a:rPr lang="en-US" smtClean="0"/>
              <a:t>2</a:t>
            </a:fld>
            <a:endParaRPr lang="en-US" dirty="0"/>
          </a:p>
        </p:txBody>
      </p:sp>
    </p:spTree>
    <p:extLst>
      <p:ext uri="{BB962C8B-B14F-4D97-AF65-F5344CB8AC3E}">
        <p14:creationId xmlns:p14="http://schemas.microsoft.com/office/powerpoint/2010/main" val="78541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DF9EA-AC3C-4C30-A296-7C4C131EA24E}" type="slidenum">
              <a:rPr lang="en-US" smtClean="0"/>
              <a:t>3</a:t>
            </a:fld>
            <a:endParaRPr lang="en-US" dirty="0"/>
          </a:p>
        </p:txBody>
      </p:sp>
    </p:spTree>
    <p:extLst>
      <p:ext uri="{BB962C8B-B14F-4D97-AF65-F5344CB8AC3E}">
        <p14:creationId xmlns:p14="http://schemas.microsoft.com/office/powerpoint/2010/main" val="1498052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1DF9EA-AC3C-4C30-A296-7C4C131EA24E}" type="slidenum">
              <a:rPr lang="en-US" smtClean="0"/>
              <a:t>26</a:t>
            </a:fld>
            <a:endParaRPr lang="en-US"/>
          </a:p>
        </p:txBody>
      </p:sp>
    </p:spTree>
    <p:extLst>
      <p:ext uri="{BB962C8B-B14F-4D97-AF65-F5344CB8AC3E}">
        <p14:creationId xmlns:p14="http://schemas.microsoft.com/office/powerpoint/2010/main" val="36748138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E2D28301-C260-427E-ABA8-3FCC64AC21B1}" type="datetime1">
              <a:rPr lang="en-US" smtClean="0"/>
              <a:t>6/1/2021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1AD09A5A-F773-46EC-8BA3-61EA782FE1FC}" type="slidenum">
              <a:rPr lang="en-US" smtClean="0"/>
              <a:t>‹#›</a:t>
            </a:fld>
            <a:endParaRPr lang="en-US" dirty="0"/>
          </a:p>
        </p:txBody>
      </p:sp>
    </p:spTree>
    <p:extLst>
      <p:ext uri="{BB962C8B-B14F-4D97-AF65-F5344CB8AC3E}">
        <p14:creationId xmlns:p14="http://schemas.microsoft.com/office/powerpoint/2010/main" val="3166079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F780208-6107-4FBB-BBC2-8919880B4864}" type="datetime1">
              <a:rPr lang="en-US" smtClean="0"/>
              <a:t>6/1/2021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AD09A5A-F773-46EC-8BA3-61EA782FE1FC}" type="slidenum">
              <a:rPr lang="en-US" smtClean="0"/>
              <a:t>‹#›</a:t>
            </a:fld>
            <a:endParaRPr lang="en-US" dirty="0"/>
          </a:p>
        </p:txBody>
      </p:sp>
    </p:spTree>
    <p:extLst>
      <p:ext uri="{BB962C8B-B14F-4D97-AF65-F5344CB8AC3E}">
        <p14:creationId xmlns:p14="http://schemas.microsoft.com/office/powerpoint/2010/main" val="2710811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06664732-9B5C-4C6E-A44B-3877B5E36D07}" type="datetime1">
              <a:rPr lang="en-US" smtClean="0"/>
              <a:t>6/1/2021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AD09A5A-F773-46EC-8BA3-61EA782FE1FC}" type="slidenum">
              <a:rPr lang="en-US" smtClean="0"/>
              <a:t>‹#›</a:t>
            </a:fld>
            <a:endParaRPr lang="en-US" dirty="0"/>
          </a:p>
        </p:txBody>
      </p:sp>
    </p:spTree>
    <p:extLst>
      <p:ext uri="{BB962C8B-B14F-4D97-AF65-F5344CB8AC3E}">
        <p14:creationId xmlns:p14="http://schemas.microsoft.com/office/powerpoint/2010/main" val="37245097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3C5C68DB-F7BE-4D90-BF6A-AE9A36CC8027}" type="datetime1">
              <a:rPr lang="en-US" smtClean="0"/>
              <a:t>6/1/2021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AD09A5A-F773-46EC-8BA3-61EA782FE1FC}" type="slidenum">
              <a:rPr lang="en-US" smtClean="0"/>
              <a:t>‹#›</a:t>
            </a:fld>
            <a:endParaRPr lang="en-US" dirty="0"/>
          </a:p>
        </p:txBody>
      </p:sp>
    </p:spTree>
    <p:extLst>
      <p:ext uri="{BB962C8B-B14F-4D97-AF65-F5344CB8AC3E}">
        <p14:creationId xmlns:p14="http://schemas.microsoft.com/office/powerpoint/2010/main" val="41418188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6E6E98A-38E6-408F-9D34-CB550D565472}" type="datetime1">
              <a:rPr lang="en-US" smtClean="0"/>
              <a:t>6/1/2021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AD09A5A-F773-46EC-8BA3-61EA782FE1FC}" type="slidenum">
              <a:rPr lang="en-US" smtClean="0"/>
              <a:t>‹#›</a:t>
            </a:fld>
            <a:endParaRPr lang="en-US" dirty="0"/>
          </a:p>
        </p:txBody>
      </p:sp>
    </p:spTree>
    <p:extLst>
      <p:ext uri="{BB962C8B-B14F-4D97-AF65-F5344CB8AC3E}">
        <p14:creationId xmlns:p14="http://schemas.microsoft.com/office/powerpoint/2010/main" val="19294022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6721457-D340-4B6B-A8E2-4945F004A182}" type="datetime1">
              <a:rPr lang="en-US" smtClean="0"/>
              <a:t>6/1/2021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AD09A5A-F773-46EC-8BA3-61EA782FE1FC}" type="slidenum">
              <a:rPr lang="en-US" smtClean="0"/>
              <a:t>‹#›</a:t>
            </a:fld>
            <a:endParaRPr lang="en-US" dirty="0"/>
          </a:p>
        </p:txBody>
      </p:sp>
    </p:spTree>
    <p:extLst>
      <p:ext uri="{BB962C8B-B14F-4D97-AF65-F5344CB8AC3E}">
        <p14:creationId xmlns:p14="http://schemas.microsoft.com/office/powerpoint/2010/main" val="41826507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E058A5CD-296D-4695-8E44-D2142C6FE6C9}" type="datetime1">
              <a:rPr lang="en-US" smtClean="0"/>
              <a:t>6/1/2021</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1AD09A5A-F773-46EC-8BA3-61EA782FE1FC}" type="slidenum">
              <a:rPr lang="en-US" smtClean="0"/>
              <a:t>‹#›</a:t>
            </a:fld>
            <a:endParaRPr lang="en-US" dirty="0"/>
          </a:p>
        </p:txBody>
      </p:sp>
    </p:spTree>
    <p:extLst>
      <p:ext uri="{BB962C8B-B14F-4D97-AF65-F5344CB8AC3E}">
        <p14:creationId xmlns:p14="http://schemas.microsoft.com/office/powerpoint/2010/main" val="19007769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4DE7405E-EE64-4469-92E3-606ADD7234AD}" type="datetime1">
              <a:rPr lang="en-US" smtClean="0"/>
              <a:t>6/1/2021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AD09A5A-F773-46EC-8BA3-61EA782FE1FC}" type="slidenum">
              <a:rPr lang="en-US" smtClean="0"/>
              <a:t>‹#›</a:t>
            </a:fld>
            <a:endParaRPr lang="en-US" dirty="0"/>
          </a:p>
        </p:txBody>
      </p:sp>
    </p:spTree>
    <p:extLst>
      <p:ext uri="{BB962C8B-B14F-4D97-AF65-F5344CB8AC3E}">
        <p14:creationId xmlns:p14="http://schemas.microsoft.com/office/powerpoint/2010/main" val="33435409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E2A4CE4D-CEBF-4FF1-B2DB-E1A5B197C7FE}" type="datetime1">
              <a:rPr lang="en-US" smtClean="0"/>
              <a:t>6/1/2021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AD09A5A-F773-46EC-8BA3-61EA782FE1FC}" type="slidenum">
              <a:rPr lang="en-US" smtClean="0"/>
              <a:t>‹#›</a:t>
            </a:fld>
            <a:endParaRPr lang="en-US" dirty="0"/>
          </a:p>
        </p:txBody>
      </p:sp>
    </p:spTree>
    <p:extLst>
      <p:ext uri="{BB962C8B-B14F-4D97-AF65-F5344CB8AC3E}">
        <p14:creationId xmlns:p14="http://schemas.microsoft.com/office/powerpoint/2010/main" val="31769815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1440262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5B795E-DCE8-44E7-ACB5-9986D55D71AF}" type="datetime1">
              <a:rPr lang="en-US" smtClean="0"/>
              <a:t>6/1/2021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AD09A5A-F773-46EC-8BA3-61EA782FE1FC}" type="slidenum">
              <a:rPr lang="en-US" smtClean="0"/>
              <a:t>‹#›</a:t>
            </a:fld>
            <a:endParaRPr lang="en-US" dirty="0"/>
          </a:p>
        </p:txBody>
      </p:sp>
    </p:spTree>
    <p:extLst>
      <p:ext uri="{BB962C8B-B14F-4D97-AF65-F5344CB8AC3E}">
        <p14:creationId xmlns:p14="http://schemas.microsoft.com/office/powerpoint/2010/main" val="3168877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D189F8B-1B9F-4A49-813E-36034B70C171}" type="datetime1">
              <a:rPr lang="en-US" smtClean="0"/>
              <a:t>6/1/2021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AD09A5A-F773-46EC-8BA3-61EA782FE1FC}" type="slidenum">
              <a:rPr lang="en-US" smtClean="0"/>
              <a:t>‹#›</a:t>
            </a:fld>
            <a:endParaRPr lang="en-US" dirty="0"/>
          </a:p>
        </p:txBody>
      </p:sp>
    </p:spTree>
    <p:extLst>
      <p:ext uri="{BB962C8B-B14F-4D97-AF65-F5344CB8AC3E}">
        <p14:creationId xmlns:p14="http://schemas.microsoft.com/office/powerpoint/2010/main" val="3631202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24CB015-8089-444F-B934-B6C7B107A6C5}" type="datetime1">
              <a:rPr lang="en-US" smtClean="0"/>
              <a:t>6/1/2021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AD09A5A-F773-46EC-8BA3-61EA782FE1FC}" type="slidenum">
              <a:rPr lang="en-US" smtClean="0"/>
              <a:t>‹#›</a:t>
            </a:fld>
            <a:endParaRPr lang="en-US" dirty="0"/>
          </a:p>
        </p:txBody>
      </p:sp>
    </p:spTree>
    <p:extLst>
      <p:ext uri="{BB962C8B-B14F-4D97-AF65-F5344CB8AC3E}">
        <p14:creationId xmlns:p14="http://schemas.microsoft.com/office/powerpoint/2010/main" val="2289964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4B0FE4-5E3A-4909-BBCB-B78E41798895}" type="datetime1">
              <a:rPr lang="en-US" smtClean="0"/>
              <a:t>6/1/2021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AD09A5A-F773-46EC-8BA3-61EA782FE1FC}" type="slidenum">
              <a:rPr lang="en-US" smtClean="0"/>
              <a:t>‹#›</a:t>
            </a:fld>
            <a:endParaRPr lang="en-US" dirty="0"/>
          </a:p>
        </p:txBody>
      </p:sp>
    </p:spTree>
    <p:extLst>
      <p:ext uri="{BB962C8B-B14F-4D97-AF65-F5344CB8AC3E}">
        <p14:creationId xmlns:p14="http://schemas.microsoft.com/office/powerpoint/2010/main" val="3882534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312C018-91BB-4C1B-9C87-4B394D478784}" type="datetime1">
              <a:rPr lang="en-US" smtClean="0"/>
              <a:t>6/1/2021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AD09A5A-F773-46EC-8BA3-61EA782FE1FC}" type="slidenum">
              <a:rPr lang="en-US" smtClean="0"/>
              <a:t>‹#›</a:t>
            </a:fld>
            <a:endParaRPr lang="en-US" dirty="0"/>
          </a:p>
        </p:txBody>
      </p:sp>
    </p:spTree>
    <p:extLst>
      <p:ext uri="{BB962C8B-B14F-4D97-AF65-F5344CB8AC3E}">
        <p14:creationId xmlns:p14="http://schemas.microsoft.com/office/powerpoint/2010/main" val="918663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6ACD3E-352A-41F7-B338-F3154FB637EC}" type="datetime1">
              <a:rPr lang="en-US" smtClean="0"/>
              <a:t>6/1/2021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1AD09A5A-F773-46EC-8BA3-61EA782FE1FC}" type="slidenum">
              <a:rPr lang="en-US" smtClean="0"/>
              <a:t>‹#›</a:t>
            </a:fld>
            <a:endParaRPr lang="en-US" dirty="0"/>
          </a:p>
        </p:txBody>
      </p:sp>
    </p:spTree>
    <p:extLst>
      <p:ext uri="{BB962C8B-B14F-4D97-AF65-F5344CB8AC3E}">
        <p14:creationId xmlns:p14="http://schemas.microsoft.com/office/powerpoint/2010/main" val="3254617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E785969-5002-463D-837B-D6D578F3E131}" type="datetime1">
              <a:rPr lang="en-US" smtClean="0"/>
              <a:t>6/1/2021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AD09A5A-F773-46EC-8BA3-61EA782FE1FC}" type="slidenum">
              <a:rPr lang="en-US" smtClean="0"/>
              <a:t>‹#›</a:t>
            </a:fld>
            <a:endParaRPr lang="en-US" dirty="0"/>
          </a:p>
        </p:txBody>
      </p:sp>
    </p:spTree>
    <p:extLst>
      <p:ext uri="{BB962C8B-B14F-4D97-AF65-F5344CB8AC3E}">
        <p14:creationId xmlns:p14="http://schemas.microsoft.com/office/powerpoint/2010/main" val="2905817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dirty="0"/>
              <a:t>Click icon to add picture</a:t>
            </a:r>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09B4A7E-FA6D-41B8-A2BC-54BCEA7D5047}" type="datetime1">
              <a:rPr lang="en-US" smtClean="0"/>
              <a:t>6/1/2021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AD09A5A-F773-46EC-8BA3-61EA782FE1FC}" type="slidenum">
              <a:rPr lang="en-US" smtClean="0"/>
              <a:t>‹#›</a:t>
            </a:fld>
            <a:endParaRPr lang="en-US" dirty="0"/>
          </a:p>
        </p:txBody>
      </p:sp>
    </p:spTree>
    <p:extLst>
      <p:ext uri="{BB962C8B-B14F-4D97-AF65-F5344CB8AC3E}">
        <p14:creationId xmlns:p14="http://schemas.microsoft.com/office/powerpoint/2010/main" val="10482118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20">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509D2E83-F9C8-458F-AFBF-354CE77B43AB}" type="datetime1">
              <a:rPr lang="en-US" smtClean="0"/>
              <a:t>6/1/2021</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1AD09A5A-F773-46EC-8BA3-61EA782FE1FC}" type="slidenum">
              <a:rPr lang="en-US" smtClean="0"/>
              <a:t>‹#›</a:t>
            </a:fld>
            <a:endParaRPr lang="en-US" dirty="0"/>
          </a:p>
        </p:txBody>
      </p:sp>
    </p:spTree>
    <p:extLst>
      <p:ext uri="{BB962C8B-B14F-4D97-AF65-F5344CB8AC3E}">
        <p14:creationId xmlns:p14="http://schemas.microsoft.com/office/powerpoint/2010/main" val="5661803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hf hdr="0" ftr="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26151" y="1469917"/>
            <a:ext cx="8825658" cy="2677648"/>
          </a:xfrm>
        </p:spPr>
        <p:txBody>
          <a:bodyPr/>
          <a:lstStyle/>
          <a:p>
            <a:r>
              <a:rPr lang="en-US" dirty="0"/>
              <a:t>BATTERY MANAGEMENT SYSTEM FOR LOW EARTH ORBIT SATELLITES….</a:t>
            </a:r>
          </a:p>
        </p:txBody>
      </p:sp>
      <p:sp>
        <p:nvSpPr>
          <p:cNvPr id="6" name="Slide Number Placeholder 5"/>
          <p:cNvSpPr>
            <a:spLocks noGrp="1"/>
          </p:cNvSpPr>
          <p:nvPr>
            <p:ph type="sldNum" sz="quarter" idx="12"/>
          </p:nvPr>
        </p:nvSpPr>
        <p:spPr/>
        <p:txBody>
          <a:bodyPr/>
          <a:lstStyle/>
          <a:p>
            <a:fld id="{1AD09A5A-F773-46EC-8BA3-61EA782FE1FC}" type="slidenum">
              <a:rPr lang="en-US" smtClean="0"/>
              <a:t>1</a:t>
            </a:fld>
            <a:endParaRPr lang="en-US" dirty="0"/>
          </a:p>
        </p:txBody>
      </p:sp>
      <p:sp>
        <p:nvSpPr>
          <p:cNvPr id="4" name="TextBox 3"/>
          <p:cNvSpPr txBox="1"/>
          <p:nvPr/>
        </p:nvSpPr>
        <p:spPr>
          <a:xfrm>
            <a:off x="1626151" y="4554066"/>
            <a:ext cx="8672804" cy="923330"/>
          </a:xfrm>
          <a:prstGeom prst="rect">
            <a:avLst/>
          </a:prstGeom>
          <a:noFill/>
        </p:spPr>
        <p:txBody>
          <a:bodyPr wrap="square" rtlCol="0">
            <a:spAutoFit/>
          </a:bodyPr>
          <a:lstStyle/>
          <a:p>
            <a:r>
              <a:rPr lang="en-US" dirty="0" smtClean="0">
                <a:solidFill>
                  <a:schemeClr val="bg1"/>
                </a:solidFill>
              </a:rPr>
              <a:t>STUDENT NAME : M OSAMA NUSRAT</a:t>
            </a:r>
          </a:p>
          <a:p>
            <a:endParaRPr lang="en-US" dirty="0" smtClean="0">
              <a:solidFill>
                <a:schemeClr val="bg1"/>
              </a:solidFill>
            </a:endParaRPr>
          </a:p>
          <a:p>
            <a:r>
              <a:rPr lang="en-US" dirty="0" smtClean="0">
                <a:solidFill>
                  <a:schemeClr val="bg1"/>
                </a:solidFill>
              </a:rPr>
              <a:t>ADVISOR: SIR HABEEL AHMAD   			CO ADVISOR: DR MANSOOR ASIF</a:t>
            </a:r>
            <a:endParaRPr lang="en-US" dirty="0">
              <a:solidFill>
                <a:schemeClr val="bg1"/>
              </a:solidFill>
            </a:endParaRPr>
          </a:p>
        </p:txBody>
      </p:sp>
    </p:spTree>
    <p:extLst>
      <p:ext uri="{BB962C8B-B14F-4D97-AF65-F5344CB8AC3E}">
        <p14:creationId xmlns:p14="http://schemas.microsoft.com/office/powerpoint/2010/main" val="10296586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LEO SATELLITES</a:t>
            </a:r>
          </a:p>
        </p:txBody>
      </p:sp>
      <p:sp>
        <p:nvSpPr>
          <p:cNvPr id="3" name="Content Placeholder 2"/>
          <p:cNvSpPr>
            <a:spLocks noGrp="1"/>
          </p:cNvSpPr>
          <p:nvPr>
            <p:ph idx="1"/>
          </p:nvPr>
        </p:nvSpPr>
        <p:spPr/>
        <p:txBody>
          <a:bodyPr>
            <a:normAutofit/>
          </a:bodyPr>
          <a:lstStyle/>
          <a:p>
            <a:pPr algn="just"/>
            <a:r>
              <a:rPr lang="en-US" sz="2000" dirty="0">
                <a:cs typeface="Arial" panose="020B0604020202020204" pitchFamily="34" charset="0"/>
              </a:rPr>
              <a:t>A low earth orbit (LEO) is generally defined as an orbit below an altitude of approximately 2000 km</a:t>
            </a:r>
          </a:p>
          <a:p>
            <a:pPr marL="0" indent="0" algn="just">
              <a:buNone/>
            </a:pPr>
            <a:endParaRPr lang="en-US" sz="2000" dirty="0">
              <a:cs typeface="Arial" panose="020B0604020202020204" pitchFamily="34" charset="0"/>
            </a:endParaRPr>
          </a:p>
          <a:p>
            <a:pPr algn="just"/>
            <a:r>
              <a:rPr lang="en-US" sz="2000" dirty="0">
                <a:cs typeface="Arial" panose="020B0604020202020204" pitchFamily="34" charset="0"/>
              </a:rPr>
              <a:t>Majority of artificial satellites are placed in LEO</a:t>
            </a:r>
          </a:p>
          <a:p>
            <a:pPr marL="0" indent="0" algn="just">
              <a:buNone/>
            </a:pPr>
            <a:r>
              <a:rPr lang="en-US" sz="2000" dirty="0">
                <a:cs typeface="Arial" panose="020B0604020202020204" pitchFamily="34" charset="0"/>
              </a:rPr>
              <a:t>  </a:t>
            </a:r>
          </a:p>
          <a:p>
            <a:pPr algn="just"/>
            <a:r>
              <a:rPr lang="en-US" sz="2000" dirty="0">
                <a:cs typeface="Arial" panose="020B0604020202020204" pitchFamily="34" charset="0"/>
              </a:rPr>
              <a:t>Examples include paging, mobile, earth resource management etc.</a:t>
            </a:r>
          </a:p>
          <a:p>
            <a:pPr marL="0" indent="0">
              <a:buNone/>
            </a:pPr>
            <a:endParaRPr lang="en-US" dirty="0"/>
          </a:p>
        </p:txBody>
      </p:sp>
      <p:sp>
        <p:nvSpPr>
          <p:cNvPr id="6" name="Date Placeholder 5"/>
          <p:cNvSpPr>
            <a:spLocks noGrp="1"/>
          </p:cNvSpPr>
          <p:nvPr>
            <p:ph type="dt" sz="half" idx="10"/>
          </p:nvPr>
        </p:nvSpPr>
        <p:spPr/>
        <p:txBody>
          <a:bodyPr/>
          <a:lstStyle/>
          <a:p>
            <a:fld id="{E7C2017A-E95F-438A-9334-1B0223A8CD29}" type="datetime1">
              <a:rPr lang="en-US" smtClean="0"/>
              <a:t>6/1/2021</a:t>
            </a:fld>
            <a:endParaRPr lang="en-US" dirty="0"/>
          </a:p>
        </p:txBody>
      </p:sp>
      <p:sp>
        <p:nvSpPr>
          <p:cNvPr id="7" name="Slide Number Placeholder 6"/>
          <p:cNvSpPr>
            <a:spLocks noGrp="1"/>
          </p:cNvSpPr>
          <p:nvPr>
            <p:ph type="sldNum" sz="quarter" idx="12"/>
          </p:nvPr>
        </p:nvSpPr>
        <p:spPr/>
        <p:txBody>
          <a:bodyPr/>
          <a:lstStyle/>
          <a:p>
            <a:fld id="{1AD09A5A-F773-46EC-8BA3-61EA782FE1FC}" type="slidenum">
              <a:rPr lang="en-US" smtClean="0"/>
              <a:t>10</a:t>
            </a:fld>
            <a:endParaRPr lang="en-US" dirty="0"/>
          </a:p>
        </p:txBody>
      </p:sp>
    </p:spTree>
    <p:extLst>
      <p:ext uri="{BB962C8B-B14F-4D97-AF65-F5344CB8AC3E}">
        <p14:creationId xmlns:p14="http://schemas.microsoft.com/office/powerpoint/2010/main" val="39596561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8423" y="1006325"/>
            <a:ext cx="10172409" cy="706964"/>
          </a:xfrm>
        </p:spPr>
        <p:txBody>
          <a:bodyPr/>
          <a:lstStyle/>
          <a:p>
            <a:pPr algn="ctr"/>
            <a:r>
              <a:rPr lang="en-US" sz="2800" dirty="0" smtClean="0"/>
              <a:t>LEO SATELLITE WITH SOLAR PANELS FULLY EXTENDED</a:t>
            </a:r>
            <a:endParaRPr lang="en-US" sz="2800" dirty="0"/>
          </a:p>
        </p:txBody>
      </p:sp>
      <p:sp>
        <p:nvSpPr>
          <p:cNvPr id="4" name="Date Placeholder 3"/>
          <p:cNvSpPr>
            <a:spLocks noGrp="1"/>
          </p:cNvSpPr>
          <p:nvPr>
            <p:ph type="dt" sz="half" idx="10"/>
          </p:nvPr>
        </p:nvSpPr>
        <p:spPr/>
        <p:txBody>
          <a:bodyPr/>
          <a:lstStyle/>
          <a:p>
            <a:fld id="{FB5B795E-DCE8-44E7-ACB5-9986D55D71AF}" type="datetime1">
              <a:rPr lang="en-US" smtClean="0"/>
              <a:t>6/1/2021</a:t>
            </a:fld>
            <a:endParaRPr lang="en-US" dirty="0"/>
          </a:p>
        </p:txBody>
      </p:sp>
      <p:sp>
        <p:nvSpPr>
          <p:cNvPr id="5" name="Slide Number Placeholder 4"/>
          <p:cNvSpPr>
            <a:spLocks noGrp="1"/>
          </p:cNvSpPr>
          <p:nvPr>
            <p:ph type="sldNum" sz="quarter" idx="12"/>
          </p:nvPr>
        </p:nvSpPr>
        <p:spPr/>
        <p:txBody>
          <a:bodyPr/>
          <a:lstStyle/>
          <a:p>
            <a:fld id="{1AD09A5A-F773-46EC-8BA3-61EA782FE1FC}" type="slidenum">
              <a:rPr lang="en-US" smtClean="0"/>
              <a:t>11</a:t>
            </a:fld>
            <a:endParaRPr lang="en-US" dirty="0"/>
          </a:p>
        </p:txBody>
      </p:sp>
      <p:pic>
        <p:nvPicPr>
          <p:cNvPr id="6" name="Content Placeholder 5"/>
          <p:cNvPicPr>
            <a:picLocks noGrp="1" noChangeAspect="1"/>
          </p:cNvPicPr>
          <p:nvPr>
            <p:ph idx="1"/>
          </p:nvPr>
        </p:nvPicPr>
        <p:blipFill>
          <a:blip r:embed="rId2"/>
          <a:stretch>
            <a:fillRect/>
          </a:stretch>
        </p:blipFill>
        <p:spPr>
          <a:xfrm>
            <a:off x="1708282" y="2603500"/>
            <a:ext cx="7719748" cy="3416300"/>
          </a:xfrm>
          <a:prstGeom prst="rect">
            <a:avLst/>
          </a:prstGeom>
        </p:spPr>
      </p:pic>
    </p:spTree>
    <p:extLst>
      <p:ext uri="{BB962C8B-B14F-4D97-AF65-F5344CB8AC3E}">
        <p14:creationId xmlns:p14="http://schemas.microsoft.com/office/powerpoint/2010/main" val="8267579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Generation in Leo Satellites</a:t>
            </a:r>
          </a:p>
        </p:txBody>
      </p:sp>
      <p:sp>
        <p:nvSpPr>
          <p:cNvPr id="3" name="Content Placeholder 2"/>
          <p:cNvSpPr>
            <a:spLocks noGrp="1"/>
          </p:cNvSpPr>
          <p:nvPr>
            <p:ph idx="1"/>
          </p:nvPr>
        </p:nvSpPr>
        <p:spPr>
          <a:xfrm>
            <a:off x="1154954" y="2396565"/>
            <a:ext cx="9435352" cy="4209765"/>
          </a:xfrm>
        </p:spPr>
        <p:txBody>
          <a:bodyPr>
            <a:normAutofit fontScale="55000" lnSpcReduction="20000"/>
          </a:bodyPr>
          <a:lstStyle/>
          <a:p>
            <a:r>
              <a:rPr lang="en-US" sz="3600" dirty="0">
                <a:cs typeface="Times New Roman" panose="02020603050405020304" pitchFamily="18" charset="0"/>
              </a:rPr>
              <a:t>Satellites in space require Electric Power Generation. There is an Electrical Power System (EPS) Module that  provide electrical power to all the modules of the satellite. </a:t>
            </a:r>
          </a:p>
          <a:p>
            <a:r>
              <a:rPr lang="en-US" sz="3600" dirty="0">
                <a:cs typeface="Times New Roman" panose="02020603050405020304" pitchFamily="18" charset="0"/>
              </a:rPr>
              <a:t>The only available source of this power is Solar Radiation</a:t>
            </a:r>
          </a:p>
          <a:p>
            <a:r>
              <a:rPr lang="en-US" sz="3600" dirty="0">
                <a:cs typeface="Times New Roman" panose="02020603050405020304" pitchFamily="18" charset="0"/>
              </a:rPr>
              <a:t>Photovoltaic (PV) Arrays collect solar power when they are exposed to solar radiations</a:t>
            </a:r>
          </a:p>
          <a:p>
            <a:r>
              <a:rPr lang="en-US" sz="3600" dirty="0">
                <a:cs typeface="Times New Roman" panose="02020603050405020304" pitchFamily="18" charset="0"/>
              </a:rPr>
              <a:t>Electrical Power System Module provides Maximum Power Point Tracking (MPPT) for extracting maximum power from these PV Arrays</a:t>
            </a:r>
          </a:p>
          <a:p>
            <a:r>
              <a:rPr lang="en-US" sz="3600" dirty="0">
                <a:cs typeface="Times New Roman" panose="02020603050405020304" pitchFamily="18" charset="0"/>
              </a:rPr>
              <a:t>In orbit, the satellite regularly passes through the shadow of the Earth. There, the radiations caught by the photovoltaic cells are not sufficient to generate enough electrical power. During this time, power is to be provided by battery bank instead. </a:t>
            </a:r>
          </a:p>
          <a:p>
            <a:pPr marL="0" indent="0">
              <a:buNone/>
            </a:pPr>
            <a:endParaRPr lang="en-US" dirty="0"/>
          </a:p>
        </p:txBody>
      </p:sp>
      <p:sp>
        <p:nvSpPr>
          <p:cNvPr id="6" name="Date Placeholder 5"/>
          <p:cNvSpPr>
            <a:spLocks noGrp="1"/>
          </p:cNvSpPr>
          <p:nvPr>
            <p:ph type="dt" sz="half" idx="10"/>
          </p:nvPr>
        </p:nvSpPr>
        <p:spPr/>
        <p:txBody>
          <a:bodyPr/>
          <a:lstStyle/>
          <a:p>
            <a:fld id="{CE8541AA-D6E3-42D0-AB9B-D91296CB3610}" type="datetime1">
              <a:rPr lang="en-US" smtClean="0"/>
              <a:t>6/1/2021</a:t>
            </a:fld>
            <a:endParaRPr lang="en-US" dirty="0"/>
          </a:p>
        </p:txBody>
      </p:sp>
      <p:sp>
        <p:nvSpPr>
          <p:cNvPr id="7" name="Slide Number Placeholder 6"/>
          <p:cNvSpPr>
            <a:spLocks noGrp="1"/>
          </p:cNvSpPr>
          <p:nvPr>
            <p:ph type="sldNum" sz="quarter" idx="12"/>
          </p:nvPr>
        </p:nvSpPr>
        <p:spPr/>
        <p:txBody>
          <a:bodyPr/>
          <a:lstStyle/>
          <a:p>
            <a:fld id="{1AD09A5A-F773-46EC-8BA3-61EA782FE1FC}" type="slidenum">
              <a:rPr lang="en-US" smtClean="0"/>
              <a:t>12</a:t>
            </a:fld>
            <a:endParaRPr lang="en-US" dirty="0"/>
          </a:p>
        </p:txBody>
      </p:sp>
    </p:spTree>
    <p:extLst>
      <p:ext uri="{BB962C8B-B14F-4D97-AF65-F5344CB8AC3E}">
        <p14:creationId xmlns:p14="http://schemas.microsoft.com/office/powerpoint/2010/main" val="42463840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Generation in Leo Satellites </a:t>
            </a:r>
            <a:r>
              <a:rPr lang="en-US" sz="1800" dirty="0" err="1"/>
              <a:t>Contd</a:t>
            </a:r>
            <a:endParaRPr lang="en-US" sz="1800" dirty="0"/>
          </a:p>
        </p:txBody>
      </p:sp>
      <p:sp>
        <p:nvSpPr>
          <p:cNvPr id="3" name="Content Placeholder 2"/>
          <p:cNvSpPr>
            <a:spLocks noGrp="1"/>
          </p:cNvSpPr>
          <p:nvPr>
            <p:ph idx="1"/>
          </p:nvPr>
        </p:nvSpPr>
        <p:spPr>
          <a:xfrm>
            <a:off x="1154954" y="2603499"/>
            <a:ext cx="8825659" cy="4093137"/>
          </a:xfrm>
        </p:spPr>
        <p:txBody>
          <a:bodyPr/>
          <a:lstStyle/>
          <a:p>
            <a:r>
              <a:rPr lang="en-US" sz="2000" dirty="0" smtClean="0">
                <a:cs typeface="Times New Roman" panose="02020603050405020304" pitchFamily="18" charset="0"/>
              </a:rPr>
              <a:t>The </a:t>
            </a:r>
            <a:r>
              <a:rPr lang="en-US" sz="2000" dirty="0">
                <a:cs typeface="Times New Roman" panose="02020603050405020304" pitchFamily="18" charset="0"/>
              </a:rPr>
              <a:t>EPS thus needs batteries to store enough energy for the eclipses and peak demands. </a:t>
            </a:r>
            <a:endParaRPr lang="en-US" sz="2000" dirty="0" smtClean="0">
              <a:cs typeface="Times New Roman" panose="02020603050405020304" pitchFamily="18" charset="0"/>
            </a:endParaRPr>
          </a:p>
          <a:p>
            <a:r>
              <a:rPr lang="en-US" sz="2000" dirty="0" smtClean="0">
                <a:cs typeface="Times New Roman" panose="02020603050405020304" pitchFamily="18" charset="0"/>
              </a:rPr>
              <a:t>Battery </a:t>
            </a:r>
            <a:r>
              <a:rPr lang="en-US" sz="2000" dirty="0">
                <a:cs typeface="Times New Roman" panose="02020603050405020304" pitchFamily="18" charset="0"/>
              </a:rPr>
              <a:t>Charging and Management </a:t>
            </a:r>
            <a:r>
              <a:rPr lang="en-US" sz="2000" dirty="0" smtClean="0">
                <a:cs typeface="Times New Roman" panose="02020603050405020304" pitchFamily="18" charset="0"/>
              </a:rPr>
              <a:t>is </a:t>
            </a:r>
            <a:r>
              <a:rPr lang="en-US" sz="2000" dirty="0">
                <a:cs typeface="Times New Roman" panose="02020603050405020304" pitchFamily="18" charset="0"/>
              </a:rPr>
              <a:t>also a major part of EPS Module</a:t>
            </a:r>
            <a:r>
              <a:rPr lang="en-US" dirty="0">
                <a:cs typeface="Times New Roman" panose="02020603050405020304" pitchFamily="18" charset="0"/>
              </a:rPr>
              <a:t>. </a:t>
            </a:r>
          </a:p>
          <a:p>
            <a:endParaRPr lang="en-US" dirty="0"/>
          </a:p>
        </p:txBody>
      </p:sp>
      <p:sp>
        <p:nvSpPr>
          <p:cNvPr id="6" name="Date Placeholder 5"/>
          <p:cNvSpPr>
            <a:spLocks noGrp="1"/>
          </p:cNvSpPr>
          <p:nvPr>
            <p:ph type="dt" sz="half" idx="10"/>
          </p:nvPr>
        </p:nvSpPr>
        <p:spPr/>
        <p:txBody>
          <a:bodyPr/>
          <a:lstStyle/>
          <a:p>
            <a:fld id="{3680DB8F-20F6-4650-8360-FA000FC07AFC}" type="datetime1">
              <a:rPr lang="en-US" smtClean="0"/>
              <a:t>6/1/2021</a:t>
            </a:fld>
            <a:endParaRPr lang="en-US"/>
          </a:p>
        </p:txBody>
      </p:sp>
      <p:sp>
        <p:nvSpPr>
          <p:cNvPr id="8" name="Slide Number Placeholder 7"/>
          <p:cNvSpPr>
            <a:spLocks noGrp="1"/>
          </p:cNvSpPr>
          <p:nvPr>
            <p:ph type="sldNum" sz="quarter" idx="12"/>
          </p:nvPr>
        </p:nvSpPr>
        <p:spPr/>
        <p:txBody>
          <a:bodyPr/>
          <a:lstStyle/>
          <a:p>
            <a:fld id="{1AD09A5A-F773-46EC-8BA3-61EA782FE1FC}" type="slidenum">
              <a:rPr lang="en-US" smtClean="0"/>
              <a:t>13</a:t>
            </a:fld>
            <a:endParaRPr lang="en-US"/>
          </a:p>
        </p:txBody>
      </p:sp>
      <p:pic>
        <p:nvPicPr>
          <p:cNvPr id="9" name="Picture 8"/>
          <p:cNvPicPr>
            <a:picLocks noChangeAspect="1"/>
          </p:cNvPicPr>
          <p:nvPr/>
        </p:nvPicPr>
        <p:blipFill>
          <a:blip r:embed="rId2"/>
          <a:stretch>
            <a:fillRect/>
          </a:stretch>
        </p:blipFill>
        <p:spPr>
          <a:xfrm>
            <a:off x="2990671" y="4026736"/>
            <a:ext cx="4485581" cy="2517501"/>
          </a:xfrm>
          <a:prstGeom prst="rect">
            <a:avLst/>
          </a:prstGeom>
        </p:spPr>
      </p:pic>
    </p:spTree>
    <p:extLst>
      <p:ext uri="{BB962C8B-B14F-4D97-AF65-F5344CB8AC3E}">
        <p14:creationId xmlns:p14="http://schemas.microsoft.com/office/powerpoint/2010/main" val="38661855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349F77-52DD-4867-BEDB-88F631E55D1A}" type="datetime1">
              <a:rPr lang="en-US" smtClean="0"/>
              <a:t>6/1/2021</a:t>
            </a:fld>
            <a:endParaRPr lang="en-US"/>
          </a:p>
        </p:txBody>
      </p:sp>
      <p:sp>
        <p:nvSpPr>
          <p:cNvPr id="4" name="Slide Number Placeholder 3"/>
          <p:cNvSpPr>
            <a:spLocks noGrp="1"/>
          </p:cNvSpPr>
          <p:nvPr>
            <p:ph type="sldNum" sz="quarter" idx="12"/>
          </p:nvPr>
        </p:nvSpPr>
        <p:spPr/>
        <p:txBody>
          <a:bodyPr/>
          <a:lstStyle/>
          <a:p>
            <a:fld id="{1AD09A5A-F773-46EC-8BA3-61EA782FE1FC}" type="slidenum">
              <a:rPr lang="en-US" smtClean="0"/>
              <a:t>14</a:t>
            </a:fld>
            <a:endParaRPr lang="en-US"/>
          </a:p>
        </p:txBody>
      </p:sp>
      <p:sp>
        <p:nvSpPr>
          <p:cNvPr id="8" name="TextBox 7"/>
          <p:cNvSpPr txBox="1"/>
          <p:nvPr/>
        </p:nvSpPr>
        <p:spPr>
          <a:xfrm>
            <a:off x="2886322" y="985962"/>
            <a:ext cx="6468387" cy="523220"/>
          </a:xfrm>
          <a:prstGeom prst="rect">
            <a:avLst/>
          </a:prstGeom>
          <a:noFill/>
        </p:spPr>
        <p:txBody>
          <a:bodyPr wrap="square" rtlCol="0">
            <a:spAutoFit/>
          </a:bodyPr>
          <a:lstStyle/>
          <a:p>
            <a:r>
              <a:rPr lang="en-US" sz="2800" dirty="0" smtClean="0">
                <a:solidFill>
                  <a:schemeClr val="bg1"/>
                </a:solidFill>
              </a:rPr>
              <a:t>POWER REGULATION AND CONTROL</a:t>
            </a:r>
            <a:endParaRPr lang="en-US" sz="2800" dirty="0">
              <a:solidFill>
                <a:schemeClr val="bg1"/>
              </a:solidFill>
            </a:endParaRPr>
          </a:p>
        </p:txBody>
      </p:sp>
      <p:pic>
        <p:nvPicPr>
          <p:cNvPr id="9" name="Picture 8"/>
          <p:cNvPicPr>
            <a:picLocks noChangeAspect="1"/>
          </p:cNvPicPr>
          <p:nvPr/>
        </p:nvPicPr>
        <p:blipFill>
          <a:blip r:embed="rId2"/>
          <a:stretch>
            <a:fillRect/>
          </a:stretch>
        </p:blipFill>
        <p:spPr>
          <a:xfrm>
            <a:off x="1441048" y="2520069"/>
            <a:ext cx="9138213" cy="3427282"/>
          </a:xfrm>
          <a:prstGeom prst="rect">
            <a:avLst/>
          </a:prstGeom>
        </p:spPr>
      </p:pic>
    </p:spTree>
    <p:extLst>
      <p:ext uri="{BB962C8B-B14F-4D97-AF65-F5344CB8AC3E}">
        <p14:creationId xmlns:p14="http://schemas.microsoft.com/office/powerpoint/2010/main" val="29918442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6ACD3E-352A-41F7-B338-F3154FB637EC}" type="datetime1">
              <a:rPr lang="en-US" smtClean="0"/>
              <a:t>6/1/2021</a:t>
            </a:fld>
            <a:endParaRPr lang="en-US"/>
          </a:p>
        </p:txBody>
      </p:sp>
      <p:sp>
        <p:nvSpPr>
          <p:cNvPr id="3" name="Slide Number Placeholder 2"/>
          <p:cNvSpPr>
            <a:spLocks noGrp="1"/>
          </p:cNvSpPr>
          <p:nvPr>
            <p:ph type="sldNum" sz="quarter" idx="12"/>
          </p:nvPr>
        </p:nvSpPr>
        <p:spPr/>
        <p:txBody>
          <a:bodyPr/>
          <a:lstStyle/>
          <a:p>
            <a:fld id="{1AD09A5A-F773-46EC-8BA3-61EA782FE1FC}" type="slidenum">
              <a:rPr lang="en-US" smtClean="0"/>
              <a:t>15</a:t>
            </a:fld>
            <a:endParaRPr lang="en-US"/>
          </a:p>
        </p:txBody>
      </p:sp>
      <p:pic>
        <p:nvPicPr>
          <p:cNvPr id="6" name="Picture 5"/>
          <p:cNvPicPr>
            <a:picLocks noChangeAspect="1"/>
          </p:cNvPicPr>
          <p:nvPr/>
        </p:nvPicPr>
        <p:blipFill>
          <a:blip r:embed="rId2"/>
          <a:stretch>
            <a:fillRect/>
          </a:stretch>
        </p:blipFill>
        <p:spPr>
          <a:xfrm>
            <a:off x="0" y="0"/>
            <a:ext cx="5617357" cy="6858000"/>
          </a:xfrm>
          <a:prstGeom prst="rect">
            <a:avLst/>
          </a:prstGeom>
        </p:spPr>
      </p:pic>
      <p:pic>
        <p:nvPicPr>
          <p:cNvPr id="8" name="Picture 7"/>
          <p:cNvPicPr/>
          <p:nvPr/>
        </p:nvPicPr>
        <p:blipFill>
          <a:blip r:embed="rId3"/>
          <a:stretch>
            <a:fillRect/>
          </a:stretch>
        </p:blipFill>
        <p:spPr>
          <a:xfrm>
            <a:off x="5617357" y="2070847"/>
            <a:ext cx="6574642" cy="2012577"/>
          </a:xfrm>
          <a:prstGeom prst="rect">
            <a:avLst/>
          </a:prstGeom>
        </p:spPr>
      </p:pic>
      <p:pic>
        <p:nvPicPr>
          <p:cNvPr id="9" name="Picture 8"/>
          <p:cNvPicPr/>
          <p:nvPr/>
        </p:nvPicPr>
        <p:blipFill>
          <a:blip r:embed="rId4"/>
          <a:stretch>
            <a:fillRect/>
          </a:stretch>
        </p:blipFill>
        <p:spPr>
          <a:xfrm>
            <a:off x="5617357" y="4083424"/>
            <a:ext cx="6574642" cy="2774576"/>
          </a:xfrm>
          <a:prstGeom prst="rect">
            <a:avLst/>
          </a:prstGeom>
        </p:spPr>
      </p:pic>
      <p:pic>
        <p:nvPicPr>
          <p:cNvPr id="10" name="Picture 9"/>
          <p:cNvPicPr>
            <a:picLocks noChangeAspect="1"/>
          </p:cNvPicPr>
          <p:nvPr/>
        </p:nvPicPr>
        <p:blipFill>
          <a:blip r:embed="rId5"/>
          <a:stretch>
            <a:fillRect/>
          </a:stretch>
        </p:blipFill>
        <p:spPr>
          <a:xfrm>
            <a:off x="5617356" y="-13447"/>
            <a:ext cx="6574643" cy="2112867"/>
          </a:xfrm>
          <a:prstGeom prst="rect">
            <a:avLst/>
          </a:prstGeom>
        </p:spPr>
      </p:pic>
    </p:spTree>
    <p:extLst>
      <p:ext uri="{BB962C8B-B14F-4D97-AF65-F5344CB8AC3E}">
        <p14:creationId xmlns:p14="http://schemas.microsoft.com/office/powerpoint/2010/main" val="41754754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09CFD53-9DD6-4BFC-8063-5D527BB70783}" type="datetime1">
              <a:rPr lang="en-US" smtClean="0"/>
              <a:t>6/1/2021</a:t>
            </a:fld>
            <a:endParaRPr lang="en-US"/>
          </a:p>
        </p:txBody>
      </p:sp>
      <p:sp>
        <p:nvSpPr>
          <p:cNvPr id="4" name="Slide Number Placeholder 3"/>
          <p:cNvSpPr>
            <a:spLocks noGrp="1"/>
          </p:cNvSpPr>
          <p:nvPr>
            <p:ph type="sldNum" sz="quarter" idx="12"/>
          </p:nvPr>
        </p:nvSpPr>
        <p:spPr/>
        <p:txBody>
          <a:bodyPr/>
          <a:lstStyle/>
          <a:p>
            <a:fld id="{1AD09A5A-F773-46EC-8BA3-61EA782FE1FC}" type="slidenum">
              <a:rPr lang="en-US" smtClean="0"/>
              <a:t>16</a:t>
            </a:fld>
            <a:endParaRPr lang="en-US"/>
          </a:p>
        </p:txBody>
      </p:sp>
      <p:sp>
        <p:nvSpPr>
          <p:cNvPr id="5" name="TextBox 4"/>
          <p:cNvSpPr txBox="1"/>
          <p:nvPr/>
        </p:nvSpPr>
        <p:spPr>
          <a:xfrm>
            <a:off x="3228230" y="938254"/>
            <a:ext cx="5669280" cy="838863"/>
          </a:xfrm>
          <a:prstGeom prst="rect">
            <a:avLst/>
          </a:prstGeom>
          <a:noFill/>
        </p:spPr>
        <p:txBody>
          <a:bodyPr wrap="square" rtlCol="0">
            <a:spAutoFit/>
          </a:bodyPr>
          <a:lstStyle/>
          <a:p>
            <a:endParaRPr lang="en-US" dirty="0"/>
          </a:p>
        </p:txBody>
      </p:sp>
      <p:sp>
        <p:nvSpPr>
          <p:cNvPr id="10" name="TextBox 9"/>
          <p:cNvSpPr txBox="1"/>
          <p:nvPr/>
        </p:nvSpPr>
        <p:spPr>
          <a:xfrm>
            <a:off x="3373515" y="1063416"/>
            <a:ext cx="4767308" cy="523220"/>
          </a:xfrm>
          <a:prstGeom prst="rect">
            <a:avLst/>
          </a:prstGeom>
          <a:noFill/>
        </p:spPr>
        <p:txBody>
          <a:bodyPr wrap="square" rtlCol="0">
            <a:spAutoFit/>
          </a:bodyPr>
          <a:lstStyle/>
          <a:p>
            <a:pPr algn="ctr"/>
            <a:r>
              <a:rPr lang="en-US" sz="2800" dirty="0" smtClean="0">
                <a:solidFill>
                  <a:schemeClr val="bg1"/>
                </a:solidFill>
              </a:rPr>
              <a:t>POWER DISTRIBUTION</a:t>
            </a:r>
            <a:endParaRPr lang="en-US" sz="2800" dirty="0">
              <a:solidFill>
                <a:schemeClr val="bg1"/>
              </a:solidFill>
            </a:endParaRPr>
          </a:p>
        </p:txBody>
      </p:sp>
      <p:pic>
        <p:nvPicPr>
          <p:cNvPr id="11" name="Picture 10"/>
          <p:cNvPicPr>
            <a:picLocks noChangeAspect="1"/>
          </p:cNvPicPr>
          <p:nvPr/>
        </p:nvPicPr>
        <p:blipFill>
          <a:blip r:embed="rId2"/>
          <a:stretch>
            <a:fillRect/>
          </a:stretch>
        </p:blipFill>
        <p:spPr>
          <a:xfrm>
            <a:off x="2275292" y="2301731"/>
            <a:ext cx="7567956" cy="4090107"/>
          </a:xfrm>
          <a:prstGeom prst="rect">
            <a:avLst/>
          </a:prstGeom>
        </p:spPr>
      </p:pic>
    </p:spTree>
    <p:extLst>
      <p:ext uri="{BB962C8B-B14F-4D97-AF65-F5344CB8AC3E}">
        <p14:creationId xmlns:p14="http://schemas.microsoft.com/office/powerpoint/2010/main" val="24535911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6ACD3E-352A-41F7-B338-F3154FB637EC}" type="datetime1">
              <a:rPr lang="en-US" smtClean="0"/>
              <a:t>6/1/2021</a:t>
            </a:fld>
            <a:endParaRPr lang="en-US"/>
          </a:p>
        </p:txBody>
      </p:sp>
      <p:sp>
        <p:nvSpPr>
          <p:cNvPr id="3" name="Slide Number Placeholder 2"/>
          <p:cNvSpPr>
            <a:spLocks noGrp="1"/>
          </p:cNvSpPr>
          <p:nvPr>
            <p:ph type="sldNum" sz="quarter" idx="12"/>
          </p:nvPr>
        </p:nvSpPr>
        <p:spPr/>
        <p:txBody>
          <a:bodyPr/>
          <a:lstStyle/>
          <a:p>
            <a:fld id="{1AD09A5A-F773-46EC-8BA3-61EA782FE1FC}" type="slidenum">
              <a:rPr lang="en-US" smtClean="0"/>
              <a:t>17</a:t>
            </a:fld>
            <a:endParaRPr lang="en-US"/>
          </a:p>
        </p:txBody>
      </p:sp>
      <p:pic>
        <p:nvPicPr>
          <p:cNvPr id="10" name="Picture 9"/>
          <p:cNvPicPr>
            <a:picLocks noChangeAspect="1"/>
          </p:cNvPicPr>
          <p:nvPr/>
        </p:nvPicPr>
        <p:blipFill>
          <a:blip r:embed="rId2"/>
          <a:stretch>
            <a:fillRect/>
          </a:stretch>
        </p:blipFill>
        <p:spPr>
          <a:xfrm>
            <a:off x="0" y="-13576"/>
            <a:ext cx="9151881" cy="6871575"/>
          </a:xfrm>
          <a:prstGeom prst="rect">
            <a:avLst/>
          </a:prstGeom>
        </p:spPr>
      </p:pic>
      <p:pic>
        <p:nvPicPr>
          <p:cNvPr id="11" name="Picture 10"/>
          <p:cNvPicPr>
            <a:picLocks noChangeAspect="1"/>
          </p:cNvPicPr>
          <p:nvPr/>
        </p:nvPicPr>
        <p:blipFill>
          <a:blip r:embed="rId3"/>
          <a:stretch>
            <a:fillRect/>
          </a:stretch>
        </p:blipFill>
        <p:spPr>
          <a:xfrm>
            <a:off x="9151882" y="-13576"/>
            <a:ext cx="3053166" cy="6871575"/>
          </a:xfrm>
          <a:prstGeom prst="rect">
            <a:avLst/>
          </a:prstGeom>
        </p:spPr>
      </p:pic>
    </p:spTree>
    <p:extLst>
      <p:ext uri="{BB962C8B-B14F-4D97-AF65-F5344CB8AC3E}">
        <p14:creationId xmlns:p14="http://schemas.microsoft.com/office/powerpoint/2010/main" val="32745362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4954" y="2258291"/>
            <a:ext cx="8825659" cy="4438346"/>
          </a:xfrm>
        </p:spPr>
        <p:txBody>
          <a:bodyPr>
            <a:normAutofit/>
          </a:bodyPr>
          <a:lstStyle/>
          <a:p>
            <a:endParaRPr lang="en-US" dirty="0"/>
          </a:p>
          <a:p>
            <a:r>
              <a:rPr lang="en-US" dirty="0">
                <a:cs typeface="Times New Roman" panose="02020603050405020304" pitchFamily="18" charset="0"/>
              </a:rPr>
              <a:t>Controlling the process of charge and discharge of satellite’s batteries is one of the most critical process in EPS</a:t>
            </a:r>
          </a:p>
          <a:p>
            <a:endParaRPr lang="en-US" dirty="0">
              <a:cs typeface="Times New Roman" panose="02020603050405020304" pitchFamily="18" charset="0"/>
            </a:endParaRPr>
          </a:p>
          <a:p>
            <a:r>
              <a:rPr lang="en-US" dirty="0" smtClean="0">
                <a:cs typeface="Times New Roman" panose="02020603050405020304" pitchFamily="18" charset="0"/>
              </a:rPr>
              <a:t>I have used Buck </a:t>
            </a:r>
            <a:r>
              <a:rPr lang="en-US" dirty="0">
                <a:cs typeface="Times New Roman" panose="02020603050405020304" pitchFamily="18" charset="0"/>
              </a:rPr>
              <a:t>converter to step down and regulate the voltage to charge the battery, and Boost converter to step up and regulate the output voltage from the battery to supply the </a:t>
            </a:r>
            <a:r>
              <a:rPr lang="en-US" dirty="0" smtClean="0">
                <a:cs typeface="Times New Roman" panose="02020603050405020304" pitchFamily="18" charset="0"/>
              </a:rPr>
              <a:t>loads(Satellite Sub-systems) </a:t>
            </a:r>
            <a:endParaRPr lang="en-US" dirty="0"/>
          </a:p>
        </p:txBody>
      </p:sp>
      <p:sp>
        <p:nvSpPr>
          <p:cNvPr id="2" name="Date Placeholder 1"/>
          <p:cNvSpPr>
            <a:spLocks noGrp="1"/>
          </p:cNvSpPr>
          <p:nvPr>
            <p:ph type="dt" sz="half" idx="10"/>
          </p:nvPr>
        </p:nvSpPr>
        <p:spPr/>
        <p:txBody>
          <a:bodyPr/>
          <a:lstStyle/>
          <a:p>
            <a:fld id="{5653D5B6-CB9E-41C3-9A48-ECE53FC254CF}" type="datetime1">
              <a:rPr lang="en-US" smtClean="0"/>
              <a:t>6/1/2021</a:t>
            </a:fld>
            <a:endParaRPr lang="en-US"/>
          </a:p>
        </p:txBody>
      </p:sp>
      <p:sp>
        <p:nvSpPr>
          <p:cNvPr id="6" name="Slide Number Placeholder 5"/>
          <p:cNvSpPr>
            <a:spLocks noGrp="1"/>
          </p:cNvSpPr>
          <p:nvPr>
            <p:ph type="sldNum" sz="quarter" idx="12"/>
          </p:nvPr>
        </p:nvSpPr>
        <p:spPr/>
        <p:txBody>
          <a:bodyPr/>
          <a:lstStyle/>
          <a:p>
            <a:fld id="{1AD09A5A-F773-46EC-8BA3-61EA782FE1FC}" type="slidenum">
              <a:rPr lang="en-US" smtClean="0"/>
              <a:t>18</a:t>
            </a:fld>
            <a:endParaRPr lang="en-US"/>
          </a:p>
        </p:txBody>
      </p:sp>
      <p:sp>
        <p:nvSpPr>
          <p:cNvPr id="7" name="TextBox 6"/>
          <p:cNvSpPr txBox="1"/>
          <p:nvPr/>
        </p:nvSpPr>
        <p:spPr>
          <a:xfrm>
            <a:off x="3107765" y="848659"/>
            <a:ext cx="4823011" cy="523220"/>
          </a:xfrm>
          <a:prstGeom prst="rect">
            <a:avLst/>
          </a:prstGeom>
          <a:noFill/>
        </p:spPr>
        <p:txBody>
          <a:bodyPr wrap="square" rtlCol="0">
            <a:spAutoFit/>
          </a:bodyPr>
          <a:lstStyle/>
          <a:p>
            <a:pPr algn="ctr"/>
            <a:r>
              <a:rPr lang="en-US" sz="2800" dirty="0" smtClean="0">
                <a:solidFill>
                  <a:schemeClr val="bg1"/>
                </a:solidFill>
              </a:rPr>
              <a:t>Charge Discharge Control</a:t>
            </a:r>
          </a:p>
        </p:txBody>
      </p:sp>
    </p:spTree>
    <p:extLst>
      <p:ext uri="{BB962C8B-B14F-4D97-AF65-F5344CB8AC3E}">
        <p14:creationId xmlns:p14="http://schemas.microsoft.com/office/powerpoint/2010/main" val="15811463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1634912"/>
            <a:ext cx="8761413" cy="45719"/>
          </a:xfrm>
        </p:spPr>
        <p:txBody>
          <a:bodyPr/>
          <a:lstStyle/>
          <a:p>
            <a:pPr algn="ctr"/>
            <a:r>
              <a:rPr lang="en-US" dirty="0">
                <a:latin typeface="Times New Roman" panose="02020603050405020304" pitchFamily="18" charset="0"/>
                <a:cs typeface="Times New Roman" panose="02020603050405020304" pitchFamily="18" charset="0"/>
              </a:rPr>
              <a:t>SOLAR CELL</a:t>
            </a:r>
            <a:br>
              <a:rPr lang="en-US" dirty="0">
                <a:latin typeface="Times New Roman" panose="02020603050405020304" pitchFamily="18" charset="0"/>
                <a:cs typeface="Times New Roman" panose="02020603050405020304" pitchFamily="18" charset="0"/>
              </a:rPr>
            </a:br>
            <a:r>
              <a:rPr lang="en-US" dirty="0"/>
              <a:t/>
            </a:r>
            <a:br>
              <a:rPr lang="en-US" dirty="0"/>
            </a:br>
            <a:endParaRPr lang="en-US" dirty="0"/>
          </a:p>
        </p:txBody>
      </p:sp>
      <p:sp>
        <p:nvSpPr>
          <p:cNvPr id="3" name="Content Placeholder 2"/>
          <p:cNvSpPr>
            <a:spLocks noGrp="1"/>
          </p:cNvSpPr>
          <p:nvPr>
            <p:ph idx="1"/>
          </p:nvPr>
        </p:nvSpPr>
        <p:spPr>
          <a:xfrm>
            <a:off x="1122830" y="2594873"/>
            <a:ext cx="8825659" cy="3416300"/>
          </a:xfrm>
        </p:spPr>
        <p:txBody>
          <a:bodyPr>
            <a:normAutofit/>
          </a:bodyPr>
          <a:lstStyle/>
          <a:p>
            <a:endParaRPr lang="en-US" dirty="0" smtClean="0">
              <a:cs typeface="Times New Roman" panose="02020603050405020304" pitchFamily="18" charset="0"/>
            </a:endParaRPr>
          </a:p>
          <a:p>
            <a:r>
              <a:rPr lang="en-US" dirty="0" smtClean="0">
                <a:cs typeface="Times New Roman" panose="02020603050405020304" pitchFamily="18" charset="0"/>
              </a:rPr>
              <a:t>A </a:t>
            </a:r>
            <a:r>
              <a:rPr lang="en-US" b="1" dirty="0">
                <a:cs typeface="Times New Roman" panose="02020603050405020304" pitchFamily="18" charset="0"/>
              </a:rPr>
              <a:t>solar cell</a:t>
            </a:r>
            <a:r>
              <a:rPr lang="en-US" dirty="0">
                <a:cs typeface="Times New Roman" panose="02020603050405020304" pitchFamily="18" charset="0"/>
              </a:rPr>
              <a:t> (also known as a photovoltaic cell or PV cell) is defined as an electrical device that converts light energy into </a:t>
            </a:r>
            <a:r>
              <a:rPr lang="en-US" dirty="0">
                <a:solidFill>
                  <a:schemeClr val="tx1"/>
                </a:solidFill>
                <a:cs typeface="Times New Roman" panose="02020603050405020304" pitchFamily="18" charset="0"/>
              </a:rPr>
              <a:t>electrical energy through</a:t>
            </a:r>
            <a:r>
              <a:rPr lang="en-US" dirty="0">
                <a:cs typeface="Times New Roman" panose="02020603050405020304" pitchFamily="18" charset="0"/>
              </a:rPr>
              <a:t> the photovoltaic effect. </a:t>
            </a:r>
            <a:endParaRPr lang="en-US" dirty="0" smtClean="0">
              <a:cs typeface="Times New Roman" panose="02020603050405020304" pitchFamily="18" charset="0"/>
            </a:endParaRPr>
          </a:p>
          <a:p>
            <a:endParaRPr lang="en-US" dirty="0" smtClean="0">
              <a:cs typeface="Times New Roman" panose="02020603050405020304" pitchFamily="18" charset="0"/>
            </a:endParaRPr>
          </a:p>
          <a:p>
            <a:r>
              <a:rPr lang="en-US" dirty="0" smtClean="0">
                <a:cs typeface="Times New Roman" panose="02020603050405020304" pitchFamily="18" charset="0"/>
              </a:rPr>
              <a:t>Solar </a:t>
            </a:r>
            <a:r>
              <a:rPr lang="en-US" dirty="0">
                <a:cs typeface="Times New Roman" panose="02020603050405020304" pitchFamily="18" charset="0"/>
              </a:rPr>
              <a:t>cells are a form of photoelectric cell, defined as a device whose electrical characteristics – such as current voltage, or resistance  vary when exposed to light.</a:t>
            </a:r>
          </a:p>
          <a:p>
            <a:pPr marL="0" indent="0">
              <a:buNone/>
            </a:pPr>
            <a:endParaRPr lang="en-US" dirty="0"/>
          </a:p>
        </p:txBody>
      </p:sp>
      <p:sp>
        <p:nvSpPr>
          <p:cNvPr id="6" name="Date Placeholder 5"/>
          <p:cNvSpPr>
            <a:spLocks noGrp="1"/>
          </p:cNvSpPr>
          <p:nvPr>
            <p:ph type="dt" sz="half" idx="10"/>
          </p:nvPr>
        </p:nvSpPr>
        <p:spPr/>
        <p:txBody>
          <a:bodyPr/>
          <a:lstStyle/>
          <a:p>
            <a:fld id="{4A992C5B-4C37-4ADF-B295-C9D320F8AD68}" type="datetime1">
              <a:rPr lang="en-US" smtClean="0"/>
              <a:t>6/1/2021</a:t>
            </a:fld>
            <a:endParaRPr lang="en-US"/>
          </a:p>
        </p:txBody>
      </p:sp>
      <p:sp>
        <p:nvSpPr>
          <p:cNvPr id="7" name="Slide Number Placeholder 6"/>
          <p:cNvSpPr>
            <a:spLocks noGrp="1"/>
          </p:cNvSpPr>
          <p:nvPr>
            <p:ph type="sldNum" sz="quarter" idx="12"/>
          </p:nvPr>
        </p:nvSpPr>
        <p:spPr/>
        <p:txBody>
          <a:bodyPr/>
          <a:lstStyle/>
          <a:p>
            <a:fld id="{1AD09A5A-F773-46EC-8BA3-61EA782FE1FC}" type="slidenum">
              <a:rPr lang="en-US" smtClean="0"/>
              <a:t>19</a:t>
            </a:fld>
            <a:endParaRPr lang="en-US"/>
          </a:p>
        </p:txBody>
      </p:sp>
    </p:spTree>
    <p:extLst>
      <p:ext uri="{BB962C8B-B14F-4D97-AF65-F5344CB8AC3E}">
        <p14:creationId xmlns:p14="http://schemas.microsoft.com/office/powerpoint/2010/main" val="19223228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1154097" y="1120743"/>
            <a:ext cx="9268287" cy="724247"/>
          </a:xfrm>
          <a:prstGeom prst="rect">
            <a:avLst/>
          </a:prstGeom>
          <a:solidFill>
            <a:schemeClr val="bg2"/>
          </a:solidFill>
          <a:ln>
            <a:noFill/>
          </a:ln>
        </p:spPr>
        <p:txBody>
          <a:bodyPr lIns="91440" tIns="45720" rIns="91440" bIns="45720" anchor="ctr">
            <a:normAutofit fontScale="92500" lnSpcReduction="20000"/>
          </a:bodyPr>
          <a:lstStyle/>
          <a:p>
            <a:r>
              <a:rPr lang="en-US" dirty="0" smtClean="0">
                <a:solidFill>
                  <a:schemeClr val="accent5">
                    <a:lumMod val="75000"/>
                  </a:schemeClr>
                </a:solidFill>
                <a:cs typeface="Arial"/>
              </a:rPr>
              <a:t>Project </a:t>
            </a:r>
            <a:r>
              <a:rPr lang="en-US" dirty="0">
                <a:solidFill>
                  <a:schemeClr val="accent5">
                    <a:lumMod val="75000"/>
                  </a:schemeClr>
                </a:solidFill>
                <a:cs typeface="Arial"/>
              </a:rPr>
              <a:t>Timeline</a:t>
            </a:r>
            <a:endParaRPr lang="en-US" dirty="0">
              <a:solidFill>
                <a:schemeClr val="accent5">
                  <a:lumMod val="75000"/>
                </a:schemeClr>
              </a:solidFill>
            </a:endParaRPr>
          </a:p>
        </p:txBody>
      </p:sp>
      <p:grpSp>
        <p:nvGrpSpPr>
          <p:cNvPr id="3" name="Group 2">
            <a:extLst>
              <a:ext uri="{FF2B5EF4-FFF2-40B4-BE49-F238E27FC236}">
                <a16:creationId xmlns:a16="http://schemas.microsoft.com/office/drawing/2014/main" id="{EEC1FEC2-9744-4438-9680-083C4314D7EC}"/>
              </a:ext>
            </a:extLst>
          </p:cNvPr>
          <p:cNvGrpSpPr/>
          <p:nvPr/>
        </p:nvGrpSpPr>
        <p:grpSpPr>
          <a:xfrm flipV="1">
            <a:off x="8967606" y="2525348"/>
            <a:ext cx="2147470" cy="1535158"/>
            <a:chOff x="8567658" y="3512928"/>
            <a:chExt cx="2147470" cy="1535158"/>
          </a:xfrm>
          <a:solidFill>
            <a:srgbClr val="F8A432"/>
          </a:solidFill>
        </p:grpSpPr>
        <p:sp>
          <p:nvSpPr>
            <p:cNvPr id="4" name="Pentagon 37">
              <a:extLst>
                <a:ext uri="{FF2B5EF4-FFF2-40B4-BE49-F238E27FC236}">
                  <a16:creationId xmlns:a16="http://schemas.microsoft.com/office/drawing/2014/main" id="{C8091DB2-C62E-4A4B-9F69-C7BCE41CA845}"/>
                </a:ext>
              </a:extLst>
            </p:cNvPr>
            <p:cNvSpPr/>
            <p:nvPr/>
          </p:nvSpPr>
          <p:spPr>
            <a:xfrm>
              <a:off x="8567658" y="3512928"/>
              <a:ext cx="2147470" cy="32400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sp>
          <p:nvSpPr>
            <p:cNvPr id="5" name="Donut 38">
              <a:extLst>
                <a:ext uri="{FF2B5EF4-FFF2-40B4-BE49-F238E27FC236}">
                  <a16:creationId xmlns:a16="http://schemas.microsoft.com/office/drawing/2014/main" id="{7EF9BDC0-CCFC-4DD6-9BC6-2590CB66D27E}"/>
                </a:ext>
              </a:extLst>
            </p:cNvPr>
            <p:cNvSpPr/>
            <p:nvPr/>
          </p:nvSpPr>
          <p:spPr>
            <a:xfrm>
              <a:off x="8832402" y="3596351"/>
              <a:ext cx="1451735" cy="1451735"/>
            </a:xfrm>
            <a:prstGeom prst="donut">
              <a:avLst>
                <a:gd name="adj" fmla="val 1762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grpSp>
      <p:grpSp>
        <p:nvGrpSpPr>
          <p:cNvPr id="6" name="Group 5">
            <a:extLst>
              <a:ext uri="{FF2B5EF4-FFF2-40B4-BE49-F238E27FC236}">
                <a16:creationId xmlns:a16="http://schemas.microsoft.com/office/drawing/2014/main" id="{21F8BA50-56C5-4D36-9BFE-25F4756DEA35}"/>
              </a:ext>
            </a:extLst>
          </p:cNvPr>
          <p:cNvGrpSpPr/>
          <p:nvPr/>
        </p:nvGrpSpPr>
        <p:grpSpPr>
          <a:xfrm>
            <a:off x="7025053" y="3731214"/>
            <a:ext cx="2147470" cy="1540450"/>
            <a:chOff x="4443573" y="3537680"/>
            <a:chExt cx="2147470" cy="1540450"/>
          </a:xfrm>
          <a:solidFill>
            <a:srgbClr val="8EC043"/>
          </a:solidFill>
        </p:grpSpPr>
        <p:sp>
          <p:nvSpPr>
            <p:cNvPr id="7" name="Pentagon 40">
              <a:extLst>
                <a:ext uri="{FF2B5EF4-FFF2-40B4-BE49-F238E27FC236}">
                  <a16:creationId xmlns:a16="http://schemas.microsoft.com/office/drawing/2014/main" id="{A2433D54-C1E6-4696-B7D2-818BEA9B9176}"/>
                </a:ext>
              </a:extLst>
            </p:cNvPr>
            <p:cNvSpPr/>
            <p:nvPr/>
          </p:nvSpPr>
          <p:spPr>
            <a:xfrm>
              <a:off x="4443573" y="3537680"/>
              <a:ext cx="2147470" cy="3240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sp>
          <p:nvSpPr>
            <p:cNvPr id="8" name="Donut 41">
              <a:extLst>
                <a:ext uri="{FF2B5EF4-FFF2-40B4-BE49-F238E27FC236}">
                  <a16:creationId xmlns:a16="http://schemas.microsoft.com/office/drawing/2014/main" id="{9849360B-03F9-4CA9-A672-EE732135116D}"/>
                </a:ext>
              </a:extLst>
            </p:cNvPr>
            <p:cNvSpPr/>
            <p:nvPr/>
          </p:nvSpPr>
          <p:spPr>
            <a:xfrm>
              <a:off x="4824734" y="3626395"/>
              <a:ext cx="1451735" cy="1451735"/>
            </a:xfrm>
            <a:prstGeom prst="donut">
              <a:avLst>
                <a:gd name="adj" fmla="val 1762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grpSp>
      <p:grpSp>
        <p:nvGrpSpPr>
          <p:cNvPr id="9" name="Group 8">
            <a:extLst>
              <a:ext uri="{FF2B5EF4-FFF2-40B4-BE49-F238E27FC236}">
                <a16:creationId xmlns:a16="http://schemas.microsoft.com/office/drawing/2014/main" id="{385B6898-4597-4599-B8E2-0A97800D921A}"/>
              </a:ext>
            </a:extLst>
          </p:cNvPr>
          <p:cNvGrpSpPr/>
          <p:nvPr/>
        </p:nvGrpSpPr>
        <p:grpSpPr>
          <a:xfrm flipV="1">
            <a:off x="5167167" y="2523190"/>
            <a:ext cx="2147470" cy="1535158"/>
            <a:chOff x="8567658" y="3512928"/>
            <a:chExt cx="2147470" cy="1535158"/>
          </a:xfrm>
          <a:solidFill>
            <a:srgbClr val="229878"/>
          </a:solidFill>
        </p:grpSpPr>
        <p:sp>
          <p:nvSpPr>
            <p:cNvPr id="10" name="Pentagon 43">
              <a:extLst>
                <a:ext uri="{FF2B5EF4-FFF2-40B4-BE49-F238E27FC236}">
                  <a16:creationId xmlns:a16="http://schemas.microsoft.com/office/drawing/2014/main" id="{A5D0D1BA-2674-48A3-88C1-C3EC6E1BD934}"/>
                </a:ext>
              </a:extLst>
            </p:cNvPr>
            <p:cNvSpPr/>
            <p:nvPr/>
          </p:nvSpPr>
          <p:spPr>
            <a:xfrm>
              <a:off x="8567658" y="3512928"/>
              <a:ext cx="2147470" cy="32400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sp>
          <p:nvSpPr>
            <p:cNvPr id="11" name="Donut 44">
              <a:extLst>
                <a:ext uri="{FF2B5EF4-FFF2-40B4-BE49-F238E27FC236}">
                  <a16:creationId xmlns:a16="http://schemas.microsoft.com/office/drawing/2014/main" id="{A6E9C795-F329-47A2-A02A-B58C7FA9DDFD}"/>
                </a:ext>
              </a:extLst>
            </p:cNvPr>
            <p:cNvSpPr/>
            <p:nvPr/>
          </p:nvSpPr>
          <p:spPr>
            <a:xfrm>
              <a:off x="8832402" y="3596351"/>
              <a:ext cx="1451735" cy="1451735"/>
            </a:xfrm>
            <a:prstGeom prst="donut">
              <a:avLst>
                <a:gd name="adj" fmla="val 1762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grpSp>
      <p:grpSp>
        <p:nvGrpSpPr>
          <p:cNvPr id="12" name="Group 11">
            <a:extLst>
              <a:ext uri="{FF2B5EF4-FFF2-40B4-BE49-F238E27FC236}">
                <a16:creationId xmlns:a16="http://schemas.microsoft.com/office/drawing/2014/main" id="{ACA4FFE0-E438-431B-A695-31A32EE57C97}"/>
              </a:ext>
            </a:extLst>
          </p:cNvPr>
          <p:cNvGrpSpPr/>
          <p:nvPr/>
        </p:nvGrpSpPr>
        <p:grpSpPr>
          <a:xfrm>
            <a:off x="3171698" y="3729318"/>
            <a:ext cx="2147470" cy="1535158"/>
            <a:chOff x="552322" y="3573016"/>
            <a:chExt cx="2147470" cy="1535158"/>
          </a:xfrm>
        </p:grpSpPr>
        <p:sp>
          <p:nvSpPr>
            <p:cNvPr id="13" name="Pentagon 46">
              <a:extLst>
                <a:ext uri="{FF2B5EF4-FFF2-40B4-BE49-F238E27FC236}">
                  <a16:creationId xmlns:a16="http://schemas.microsoft.com/office/drawing/2014/main" id="{F1C8D809-3243-442D-A14D-DBD5D215E635}"/>
                </a:ext>
              </a:extLst>
            </p:cNvPr>
            <p:cNvSpPr/>
            <p:nvPr/>
          </p:nvSpPr>
          <p:spPr>
            <a:xfrm>
              <a:off x="552322" y="3573016"/>
              <a:ext cx="2147470" cy="32400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sp>
          <p:nvSpPr>
            <p:cNvPr id="14" name="Donut 47">
              <a:extLst>
                <a:ext uri="{FF2B5EF4-FFF2-40B4-BE49-F238E27FC236}">
                  <a16:creationId xmlns:a16="http://schemas.microsoft.com/office/drawing/2014/main" id="{10BA42E6-FAD1-45B7-B9F3-9C69B7C0D2EA}"/>
                </a:ext>
              </a:extLst>
            </p:cNvPr>
            <p:cNvSpPr/>
            <p:nvPr/>
          </p:nvSpPr>
          <p:spPr>
            <a:xfrm>
              <a:off x="817066" y="3656439"/>
              <a:ext cx="1451735" cy="1451735"/>
            </a:xfrm>
            <a:prstGeom prst="donut">
              <a:avLst>
                <a:gd name="adj" fmla="val 1762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grpSp>
      <p:sp>
        <p:nvSpPr>
          <p:cNvPr id="15" name="직사각형 113">
            <a:extLst>
              <a:ext uri="{FF2B5EF4-FFF2-40B4-BE49-F238E27FC236}">
                <a16:creationId xmlns:a16="http://schemas.microsoft.com/office/drawing/2014/main" id="{46F483FE-4545-4281-9551-85490085959B}"/>
              </a:ext>
            </a:extLst>
          </p:cNvPr>
          <p:cNvSpPr>
            <a:spLocks noChangeArrowheads="1"/>
          </p:cNvSpPr>
          <p:nvPr/>
        </p:nvSpPr>
        <p:spPr bwMode="auto">
          <a:xfrm>
            <a:off x="3613421" y="3670399"/>
            <a:ext cx="1188202" cy="369332"/>
          </a:xfrm>
          <a:prstGeom prst="rect">
            <a:avLst/>
          </a:prstGeom>
          <a:noFill/>
          <a:ln w="9525">
            <a:noFill/>
            <a:miter lim="800000"/>
            <a:headEnd/>
            <a:tailEnd/>
          </a:ln>
        </p:spPr>
        <p:txBody>
          <a:bodyPr wrap="square" lIns="91440" tIns="45720" rIns="91440" bIns="45720" anchor="t">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b="1" dirty="0" smtClean="0">
                <a:solidFill>
                  <a:schemeClr val="bg1"/>
                </a:solidFill>
                <a:cs typeface="Arial"/>
              </a:rPr>
              <a:t>Jan-Feb</a:t>
            </a:r>
            <a:endParaRPr lang="en-US" altLang="ko-KR" b="1" dirty="0">
              <a:solidFill>
                <a:schemeClr val="bg1"/>
              </a:solidFill>
              <a:cs typeface="Arial"/>
            </a:endParaRPr>
          </a:p>
        </p:txBody>
      </p:sp>
      <p:sp>
        <p:nvSpPr>
          <p:cNvPr id="16" name="직사각형 113">
            <a:extLst>
              <a:ext uri="{FF2B5EF4-FFF2-40B4-BE49-F238E27FC236}">
                <a16:creationId xmlns:a16="http://schemas.microsoft.com/office/drawing/2014/main" id="{88653285-61A3-4D51-8A08-0EBEEB697D76}"/>
              </a:ext>
            </a:extLst>
          </p:cNvPr>
          <p:cNvSpPr>
            <a:spLocks noChangeArrowheads="1"/>
          </p:cNvSpPr>
          <p:nvPr/>
        </p:nvSpPr>
        <p:spPr bwMode="auto">
          <a:xfrm>
            <a:off x="5248122" y="3717320"/>
            <a:ext cx="1891214" cy="369332"/>
          </a:xfrm>
          <a:prstGeom prst="rect">
            <a:avLst/>
          </a:prstGeom>
          <a:noFill/>
          <a:ln w="9525">
            <a:noFill/>
            <a:miter lim="800000"/>
            <a:headEnd/>
            <a:tailEnd/>
          </a:ln>
        </p:spPr>
        <p:txBody>
          <a:bodyPr wrap="square" lIns="91440" tIns="45720" rIns="91440" bIns="45720" anchor="t">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b="1" dirty="0" smtClean="0">
                <a:solidFill>
                  <a:schemeClr val="bg1"/>
                </a:solidFill>
                <a:cs typeface="Arial"/>
              </a:rPr>
              <a:t>March-April</a:t>
            </a:r>
            <a:endParaRPr lang="en-US" altLang="ko-KR" b="1" dirty="0">
              <a:solidFill>
                <a:schemeClr val="bg1"/>
              </a:solidFill>
              <a:cs typeface="Arial"/>
            </a:endParaRPr>
          </a:p>
        </p:txBody>
      </p:sp>
      <p:sp>
        <p:nvSpPr>
          <p:cNvPr id="17" name="직사각형 113">
            <a:extLst>
              <a:ext uri="{FF2B5EF4-FFF2-40B4-BE49-F238E27FC236}">
                <a16:creationId xmlns:a16="http://schemas.microsoft.com/office/drawing/2014/main" id="{5D2B89A6-E121-4A7A-B8EE-FDFE838E79E5}"/>
              </a:ext>
            </a:extLst>
          </p:cNvPr>
          <p:cNvSpPr>
            <a:spLocks noChangeArrowheads="1"/>
          </p:cNvSpPr>
          <p:nvPr/>
        </p:nvSpPr>
        <p:spPr bwMode="auto">
          <a:xfrm>
            <a:off x="7315274" y="3711504"/>
            <a:ext cx="1648128" cy="376589"/>
          </a:xfrm>
          <a:prstGeom prst="rect">
            <a:avLst/>
          </a:prstGeom>
          <a:noFill/>
          <a:ln w="9525">
            <a:noFill/>
            <a:miter lim="800000"/>
            <a:headEnd/>
            <a:tailEnd/>
          </a:ln>
        </p:spPr>
        <p:txBody>
          <a:bodyPr wrap="square" lIns="91440" tIns="45720" rIns="91440" bIns="45720" anchor="t">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b="1" dirty="0" smtClean="0">
                <a:solidFill>
                  <a:schemeClr val="bg1"/>
                </a:solidFill>
                <a:cs typeface="Arial"/>
              </a:rPr>
              <a:t>May</a:t>
            </a:r>
            <a:endParaRPr lang="en-US" altLang="ko-KR" b="1" dirty="0">
              <a:solidFill>
                <a:schemeClr val="bg1"/>
              </a:solidFill>
              <a:cs typeface="Arial"/>
            </a:endParaRPr>
          </a:p>
        </p:txBody>
      </p:sp>
      <p:sp>
        <p:nvSpPr>
          <p:cNvPr id="18" name="직사각형 113">
            <a:extLst>
              <a:ext uri="{FF2B5EF4-FFF2-40B4-BE49-F238E27FC236}">
                <a16:creationId xmlns:a16="http://schemas.microsoft.com/office/drawing/2014/main" id="{566EC88A-BD9F-4301-9C44-F3B5D026DE78}"/>
              </a:ext>
            </a:extLst>
          </p:cNvPr>
          <p:cNvSpPr>
            <a:spLocks noChangeArrowheads="1"/>
          </p:cNvSpPr>
          <p:nvPr/>
        </p:nvSpPr>
        <p:spPr bwMode="auto">
          <a:xfrm>
            <a:off x="9364871" y="3706652"/>
            <a:ext cx="1236164" cy="369332"/>
          </a:xfrm>
          <a:prstGeom prst="rect">
            <a:avLst/>
          </a:prstGeom>
          <a:noFill/>
          <a:ln w="9525">
            <a:noFill/>
            <a:miter lim="800000"/>
            <a:headEnd/>
            <a:tailEnd/>
          </a:ln>
        </p:spPr>
        <p:txBody>
          <a:bodyPr wrap="square" lIns="91440" tIns="45720" rIns="91440" bIns="45720" anchor="t">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b="1" dirty="0" smtClean="0">
                <a:solidFill>
                  <a:schemeClr val="bg1"/>
                </a:solidFill>
                <a:cs typeface="Arial"/>
              </a:rPr>
              <a:t>June</a:t>
            </a:r>
            <a:endParaRPr lang="en-US" altLang="ko-KR" b="1" dirty="0">
              <a:solidFill>
                <a:schemeClr val="bg1"/>
              </a:solidFill>
              <a:cs typeface="Arial"/>
            </a:endParaRPr>
          </a:p>
        </p:txBody>
      </p:sp>
      <p:grpSp>
        <p:nvGrpSpPr>
          <p:cNvPr id="19" name="Group 18">
            <a:extLst>
              <a:ext uri="{FF2B5EF4-FFF2-40B4-BE49-F238E27FC236}">
                <a16:creationId xmlns:a16="http://schemas.microsoft.com/office/drawing/2014/main" id="{B66E25E1-4493-4FE7-A8F1-5DC30C03F895}"/>
              </a:ext>
            </a:extLst>
          </p:cNvPr>
          <p:cNvGrpSpPr/>
          <p:nvPr/>
        </p:nvGrpSpPr>
        <p:grpSpPr>
          <a:xfrm>
            <a:off x="9222069" y="4216077"/>
            <a:ext cx="1871377" cy="738664"/>
            <a:chOff x="2421045" y="4384349"/>
            <a:chExt cx="2699916" cy="578043"/>
          </a:xfrm>
        </p:grpSpPr>
        <p:sp>
          <p:nvSpPr>
            <p:cNvPr id="20" name="TextBox 19">
              <a:extLst>
                <a:ext uri="{FF2B5EF4-FFF2-40B4-BE49-F238E27FC236}">
                  <a16:creationId xmlns:a16="http://schemas.microsoft.com/office/drawing/2014/main" id="{6EA431BF-0C9C-43D5-AEB0-D60DEB1EC40C}"/>
                </a:ext>
              </a:extLst>
            </p:cNvPr>
            <p:cNvSpPr txBox="1"/>
            <p:nvPr/>
          </p:nvSpPr>
          <p:spPr>
            <a:xfrm>
              <a:off x="2551706" y="4673829"/>
              <a:ext cx="2569255" cy="216766"/>
            </a:xfrm>
            <a:prstGeom prst="rect">
              <a:avLst/>
            </a:prstGeom>
            <a:noFill/>
          </p:spPr>
          <p:txBody>
            <a:bodyPr wrap="square" lIns="91440" tIns="45720" rIns="91440" bIns="45720" rtlCol="0" anchor="t">
              <a:spAutoFit/>
            </a:bodyPr>
            <a:lstStyle/>
            <a:p>
              <a:pPr algn="ctr"/>
              <a:endParaRPr lang="en-US" altLang="ko-KR" sz="1200" dirty="0">
                <a:solidFill>
                  <a:schemeClr val="tx1">
                    <a:lumMod val="75000"/>
                    <a:lumOff val="25000"/>
                  </a:schemeClr>
                </a:solidFill>
                <a:cs typeface="Arial" pitchFamily="34" charset="0"/>
              </a:endParaRPr>
            </a:p>
          </p:txBody>
        </p:sp>
        <p:sp>
          <p:nvSpPr>
            <p:cNvPr id="21" name="TextBox 20">
              <a:extLst>
                <a:ext uri="{FF2B5EF4-FFF2-40B4-BE49-F238E27FC236}">
                  <a16:creationId xmlns:a16="http://schemas.microsoft.com/office/drawing/2014/main" id="{14EE1544-F335-467E-8639-468625051918}"/>
                </a:ext>
              </a:extLst>
            </p:cNvPr>
            <p:cNvSpPr txBox="1"/>
            <p:nvPr/>
          </p:nvSpPr>
          <p:spPr>
            <a:xfrm>
              <a:off x="2421045" y="4384349"/>
              <a:ext cx="2577763" cy="578043"/>
            </a:xfrm>
            <a:prstGeom prst="rect">
              <a:avLst/>
            </a:prstGeom>
            <a:noFill/>
          </p:spPr>
          <p:txBody>
            <a:bodyPr wrap="square" lIns="91440" tIns="45720" rIns="91440" bIns="45720" rtlCol="0" anchor="t">
              <a:spAutoFit/>
            </a:bodyPr>
            <a:lstStyle/>
            <a:p>
              <a:pPr algn="ctr"/>
              <a:r>
                <a:rPr lang="en-US" altLang="ko-KR" sz="1400" b="1" dirty="0">
                  <a:solidFill>
                    <a:schemeClr val="tx1">
                      <a:lumMod val="75000"/>
                      <a:lumOff val="25000"/>
                    </a:schemeClr>
                  </a:solidFill>
                  <a:cs typeface="Arial"/>
                </a:rPr>
                <a:t>Report, Final defense, Open House</a:t>
              </a:r>
              <a:endParaRPr lang="en-US" altLang="ko-KR" sz="1400" b="1" dirty="0">
                <a:solidFill>
                  <a:schemeClr val="tx1">
                    <a:lumMod val="75000"/>
                    <a:lumOff val="25000"/>
                  </a:schemeClr>
                </a:solidFill>
                <a:cs typeface="Arial" pitchFamily="34" charset="0"/>
              </a:endParaRPr>
            </a:p>
          </p:txBody>
        </p:sp>
      </p:grpSp>
      <p:sp>
        <p:nvSpPr>
          <p:cNvPr id="24" name="TextBox 23">
            <a:extLst>
              <a:ext uri="{FF2B5EF4-FFF2-40B4-BE49-F238E27FC236}">
                <a16:creationId xmlns:a16="http://schemas.microsoft.com/office/drawing/2014/main" id="{13CD5101-2729-4C5B-9CA9-BE2011CEA78F}"/>
              </a:ext>
            </a:extLst>
          </p:cNvPr>
          <p:cNvSpPr txBox="1"/>
          <p:nvPr/>
        </p:nvSpPr>
        <p:spPr>
          <a:xfrm>
            <a:off x="5352625" y="4214948"/>
            <a:ext cx="1968921" cy="523220"/>
          </a:xfrm>
          <a:prstGeom prst="rect">
            <a:avLst/>
          </a:prstGeom>
          <a:noFill/>
        </p:spPr>
        <p:txBody>
          <a:bodyPr wrap="square" lIns="91440" tIns="45720" rIns="91440" bIns="45720" rtlCol="0" anchor="t">
            <a:spAutoFit/>
          </a:bodyPr>
          <a:lstStyle/>
          <a:p>
            <a:pPr algn="ctr"/>
            <a:r>
              <a:rPr lang="en-US" altLang="ko-KR" sz="1400" b="1" dirty="0" smtClean="0">
                <a:solidFill>
                  <a:schemeClr val="tx1">
                    <a:lumMod val="75000"/>
                    <a:lumOff val="25000"/>
                  </a:schemeClr>
                </a:solidFill>
                <a:cs typeface="Arial"/>
              </a:rPr>
              <a:t>Mid-Defense, Testing </a:t>
            </a:r>
            <a:r>
              <a:rPr lang="en-US" altLang="ko-KR" sz="1400" b="1" dirty="0">
                <a:solidFill>
                  <a:schemeClr val="tx1">
                    <a:lumMod val="75000"/>
                    <a:lumOff val="25000"/>
                  </a:schemeClr>
                </a:solidFill>
                <a:cs typeface="Arial"/>
              </a:rPr>
              <a:t>and simulation</a:t>
            </a:r>
            <a:endParaRPr lang="en-US" altLang="ko-KR" sz="1400" b="1" dirty="0">
              <a:solidFill>
                <a:schemeClr val="tx1">
                  <a:lumMod val="75000"/>
                  <a:lumOff val="25000"/>
                </a:schemeClr>
              </a:solidFill>
              <a:cs typeface="Arial" pitchFamily="34" charset="0"/>
            </a:endParaRPr>
          </a:p>
        </p:txBody>
      </p:sp>
      <p:sp>
        <p:nvSpPr>
          <p:cNvPr id="27" name="TextBox 26">
            <a:extLst>
              <a:ext uri="{FF2B5EF4-FFF2-40B4-BE49-F238E27FC236}">
                <a16:creationId xmlns:a16="http://schemas.microsoft.com/office/drawing/2014/main" id="{06857704-CE89-4F34-BAD9-90A76FBD50B4}"/>
              </a:ext>
            </a:extLst>
          </p:cNvPr>
          <p:cNvSpPr txBox="1"/>
          <p:nvPr/>
        </p:nvSpPr>
        <p:spPr>
          <a:xfrm>
            <a:off x="3209028" y="3013240"/>
            <a:ext cx="1879778" cy="738664"/>
          </a:xfrm>
          <a:prstGeom prst="rect">
            <a:avLst/>
          </a:prstGeom>
          <a:noFill/>
        </p:spPr>
        <p:txBody>
          <a:bodyPr wrap="square" lIns="91440" tIns="45720" rIns="91440" bIns="45720" rtlCol="0" anchor="t">
            <a:spAutoFit/>
          </a:bodyPr>
          <a:lstStyle/>
          <a:p>
            <a:pPr algn="ctr"/>
            <a:r>
              <a:rPr lang="en-US" altLang="ko-KR" sz="1400" b="1" dirty="0" smtClean="0">
                <a:solidFill>
                  <a:schemeClr val="tx1">
                    <a:lumMod val="75000"/>
                    <a:lumOff val="25000"/>
                  </a:schemeClr>
                </a:solidFill>
                <a:cs typeface="Arial"/>
              </a:rPr>
              <a:t>Design Expo, Design and development</a:t>
            </a:r>
            <a:endParaRPr lang="en-US" altLang="ko-KR" sz="1400" b="1" dirty="0">
              <a:solidFill>
                <a:schemeClr val="tx1">
                  <a:lumMod val="75000"/>
                  <a:lumOff val="25000"/>
                </a:schemeClr>
              </a:solidFill>
              <a:cs typeface="Arial" pitchFamily="34" charset="0"/>
            </a:endParaRPr>
          </a:p>
        </p:txBody>
      </p:sp>
      <p:sp>
        <p:nvSpPr>
          <p:cNvPr id="30" name="TextBox 29">
            <a:extLst>
              <a:ext uri="{FF2B5EF4-FFF2-40B4-BE49-F238E27FC236}">
                <a16:creationId xmlns:a16="http://schemas.microsoft.com/office/drawing/2014/main" id="{1B222454-9A58-40EB-BCBC-F2D13739CA9E}"/>
              </a:ext>
            </a:extLst>
          </p:cNvPr>
          <p:cNvSpPr txBox="1"/>
          <p:nvPr/>
        </p:nvSpPr>
        <p:spPr>
          <a:xfrm>
            <a:off x="7292488" y="3108417"/>
            <a:ext cx="1786710" cy="523220"/>
          </a:xfrm>
          <a:prstGeom prst="rect">
            <a:avLst/>
          </a:prstGeom>
          <a:noFill/>
        </p:spPr>
        <p:txBody>
          <a:bodyPr wrap="square" lIns="91440" tIns="45720" rIns="91440" bIns="45720" rtlCol="0" anchor="t">
            <a:spAutoFit/>
          </a:bodyPr>
          <a:lstStyle/>
          <a:p>
            <a:pPr algn="ctr"/>
            <a:r>
              <a:rPr lang="en-US" altLang="ko-KR" sz="1400" b="1" dirty="0">
                <a:solidFill>
                  <a:schemeClr val="tx1">
                    <a:lumMod val="75000"/>
                    <a:lumOff val="25000"/>
                  </a:schemeClr>
                </a:solidFill>
                <a:cs typeface="Arial"/>
              </a:rPr>
              <a:t>Hardware implementation </a:t>
            </a:r>
            <a:r>
              <a:rPr lang="en-US" altLang="ko-KR" sz="1400" b="1" dirty="0" smtClean="0">
                <a:solidFill>
                  <a:schemeClr val="tx1">
                    <a:lumMod val="75000"/>
                    <a:lumOff val="25000"/>
                  </a:schemeClr>
                </a:solidFill>
                <a:cs typeface="Arial"/>
              </a:rPr>
              <a:t> </a:t>
            </a:r>
            <a:endParaRPr lang="en-US" altLang="ko-KR" sz="1400" b="1" dirty="0">
              <a:solidFill>
                <a:schemeClr val="tx1">
                  <a:lumMod val="75000"/>
                  <a:lumOff val="25000"/>
                </a:schemeClr>
              </a:solidFill>
              <a:cs typeface="Arial" pitchFamily="34" charset="0"/>
            </a:endParaRPr>
          </a:p>
        </p:txBody>
      </p:sp>
      <p:grpSp>
        <p:nvGrpSpPr>
          <p:cNvPr id="31" name="Group 42">
            <a:extLst>
              <a:ext uri="{FF2B5EF4-FFF2-40B4-BE49-F238E27FC236}">
                <a16:creationId xmlns:a16="http://schemas.microsoft.com/office/drawing/2014/main" id="{8AAC6898-9D51-45CF-8E9D-71F842981AAF}"/>
              </a:ext>
            </a:extLst>
          </p:cNvPr>
          <p:cNvGrpSpPr/>
          <p:nvPr/>
        </p:nvGrpSpPr>
        <p:grpSpPr>
          <a:xfrm flipV="1">
            <a:off x="1186356" y="2523190"/>
            <a:ext cx="2147470" cy="1535158"/>
            <a:chOff x="8567658" y="3512928"/>
            <a:chExt cx="2147470" cy="1535158"/>
          </a:xfrm>
          <a:solidFill>
            <a:schemeClr val="accent6"/>
          </a:solidFill>
        </p:grpSpPr>
        <p:sp>
          <p:nvSpPr>
            <p:cNvPr id="32" name="Pentagon 43">
              <a:extLst>
                <a:ext uri="{FF2B5EF4-FFF2-40B4-BE49-F238E27FC236}">
                  <a16:creationId xmlns:a16="http://schemas.microsoft.com/office/drawing/2014/main" id="{E8C2A46A-814B-4BCC-A605-8565E61A03A1}"/>
                </a:ext>
              </a:extLst>
            </p:cNvPr>
            <p:cNvSpPr/>
            <p:nvPr/>
          </p:nvSpPr>
          <p:spPr>
            <a:xfrm>
              <a:off x="8567658" y="3512928"/>
              <a:ext cx="2147470" cy="324000"/>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sp>
          <p:nvSpPr>
            <p:cNvPr id="33" name="Donut 44">
              <a:extLst>
                <a:ext uri="{FF2B5EF4-FFF2-40B4-BE49-F238E27FC236}">
                  <a16:creationId xmlns:a16="http://schemas.microsoft.com/office/drawing/2014/main" id="{AE2A8C97-0F12-48FD-86FB-B2C8FF47E29A}"/>
                </a:ext>
              </a:extLst>
            </p:cNvPr>
            <p:cNvSpPr/>
            <p:nvPr/>
          </p:nvSpPr>
          <p:spPr>
            <a:xfrm>
              <a:off x="8832402" y="3596351"/>
              <a:ext cx="1451735" cy="1451735"/>
            </a:xfrm>
            <a:prstGeom prst="donut">
              <a:avLst>
                <a:gd name="adj" fmla="val 1762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grpSp>
      <p:sp>
        <p:nvSpPr>
          <p:cNvPr id="34" name="직사각형 113">
            <a:extLst>
              <a:ext uri="{FF2B5EF4-FFF2-40B4-BE49-F238E27FC236}">
                <a16:creationId xmlns:a16="http://schemas.microsoft.com/office/drawing/2014/main" id="{EAD8262F-7036-423A-AF7C-F856FF22D97B}"/>
              </a:ext>
            </a:extLst>
          </p:cNvPr>
          <p:cNvSpPr>
            <a:spLocks noChangeArrowheads="1"/>
          </p:cNvSpPr>
          <p:nvPr/>
        </p:nvSpPr>
        <p:spPr bwMode="auto">
          <a:xfrm>
            <a:off x="1486161" y="3683986"/>
            <a:ext cx="1321398" cy="369332"/>
          </a:xfrm>
          <a:prstGeom prst="rect">
            <a:avLst/>
          </a:prstGeom>
          <a:noFill/>
          <a:ln w="9525">
            <a:noFill/>
            <a:miter lim="800000"/>
            <a:headEnd/>
            <a:tailEnd/>
          </a:ln>
        </p:spPr>
        <p:txBody>
          <a:bodyPr wrap="square" lIns="91440" tIns="45720" rIns="91440" bIns="45720" anchor="t">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b="1" dirty="0" smtClean="0">
                <a:solidFill>
                  <a:schemeClr val="bg1"/>
                </a:solidFill>
                <a:cs typeface="Arial"/>
              </a:rPr>
              <a:t>Nov-Dec </a:t>
            </a:r>
            <a:endParaRPr lang="en-US" altLang="ko-KR" b="1" dirty="0">
              <a:solidFill>
                <a:schemeClr val="bg1"/>
              </a:solidFill>
              <a:cs typeface="Arial"/>
            </a:endParaRPr>
          </a:p>
        </p:txBody>
      </p:sp>
      <p:sp>
        <p:nvSpPr>
          <p:cNvPr id="37" name="TextBox 36">
            <a:extLst>
              <a:ext uri="{FF2B5EF4-FFF2-40B4-BE49-F238E27FC236}">
                <a16:creationId xmlns:a16="http://schemas.microsoft.com/office/drawing/2014/main" id="{8A1F8C92-F004-4CFB-86D5-E55AF7907CAF}"/>
              </a:ext>
            </a:extLst>
          </p:cNvPr>
          <p:cNvSpPr txBox="1"/>
          <p:nvPr/>
        </p:nvSpPr>
        <p:spPr>
          <a:xfrm>
            <a:off x="1283612" y="4221357"/>
            <a:ext cx="1786710" cy="738664"/>
          </a:xfrm>
          <a:prstGeom prst="rect">
            <a:avLst/>
          </a:prstGeom>
          <a:noFill/>
        </p:spPr>
        <p:txBody>
          <a:bodyPr wrap="square" lIns="91440" tIns="45720" rIns="91440" bIns="45720" rtlCol="0" anchor="t">
            <a:spAutoFit/>
          </a:bodyPr>
          <a:lstStyle/>
          <a:p>
            <a:pPr algn="ctr"/>
            <a:r>
              <a:rPr lang="en-US" altLang="ko-KR" sz="1400" b="1" dirty="0" smtClean="0">
                <a:solidFill>
                  <a:schemeClr val="tx1">
                    <a:lumMod val="75000"/>
                    <a:lumOff val="25000"/>
                  </a:schemeClr>
                </a:solidFill>
                <a:cs typeface="Arial"/>
              </a:rPr>
              <a:t>Proposal Defense</a:t>
            </a:r>
          </a:p>
          <a:p>
            <a:pPr algn="ctr"/>
            <a:r>
              <a:rPr lang="en-US" altLang="ko-KR" sz="1400" b="1" dirty="0">
                <a:solidFill>
                  <a:schemeClr val="tx1">
                    <a:lumMod val="75000"/>
                    <a:lumOff val="25000"/>
                  </a:schemeClr>
                </a:solidFill>
                <a:cs typeface="Arial"/>
              </a:rPr>
              <a:t>a</a:t>
            </a:r>
            <a:r>
              <a:rPr lang="en-US" altLang="ko-KR" sz="1400" b="1" dirty="0" smtClean="0">
                <a:solidFill>
                  <a:schemeClr val="tx1">
                    <a:lumMod val="75000"/>
                    <a:lumOff val="25000"/>
                  </a:schemeClr>
                </a:solidFill>
                <a:cs typeface="Arial"/>
              </a:rPr>
              <a:t>nd Literature </a:t>
            </a:r>
            <a:r>
              <a:rPr lang="en-US" altLang="ko-KR" sz="1400" b="1" dirty="0">
                <a:solidFill>
                  <a:schemeClr val="tx1">
                    <a:lumMod val="75000"/>
                    <a:lumOff val="25000"/>
                  </a:schemeClr>
                </a:solidFill>
                <a:cs typeface="Arial"/>
              </a:rPr>
              <a:t>Survey</a:t>
            </a:r>
            <a:endParaRPr lang="en-US" altLang="ko-KR" sz="1400" b="1" dirty="0">
              <a:solidFill>
                <a:schemeClr val="tx1">
                  <a:lumMod val="75000"/>
                  <a:lumOff val="25000"/>
                </a:schemeClr>
              </a:solidFill>
              <a:cs typeface="Arial" pitchFamily="34" charset="0"/>
            </a:endParaRPr>
          </a:p>
        </p:txBody>
      </p:sp>
      <p:sp>
        <p:nvSpPr>
          <p:cNvPr id="38" name="Rounded Rectangle 5">
            <a:extLst>
              <a:ext uri="{FF2B5EF4-FFF2-40B4-BE49-F238E27FC236}">
                <a16:creationId xmlns:a16="http://schemas.microsoft.com/office/drawing/2014/main" id="{6810C2E0-50C1-4D8E-A498-C3AD3C38C5B4}"/>
              </a:ext>
            </a:extLst>
          </p:cNvPr>
          <p:cNvSpPr/>
          <p:nvPr/>
        </p:nvSpPr>
        <p:spPr>
          <a:xfrm flipH="1">
            <a:off x="3947962" y="4407176"/>
            <a:ext cx="391682" cy="323114"/>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39" name="Teardrop 1">
            <a:extLst>
              <a:ext uri="{FF2B5EF4-FFF2-40B4-BE49-F238E27FC236}">
                <a16:creationId xmlns:a16="http://schemas.microsoft.com/office/drawing/2014/main" id="{658E43C2-9344-49B0-BA8D-2A05156D4515}"/>
              </a:ext>
            </a:extLst>
          </p:cNvPr>
          <p:cNvSpPr/>
          <p:nvPr/>
        </p:nvSpPr>
        <p:spPr>
          <a:xfrm rot="18805991">
            <a:off x="1979720" y="3061896"/>
            <a:ext cx="376862" cy="372930"/>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solidFill>
                <a:schemeClr val="tx1"/>
              </a:solidFill>
            </a:endParaRPr>
          </a:p>
        </p:txBody>
      </p:sp>
      <p:sp>
        <p:nvSpPr>
          <p:cNvPr id="40" name="Rectangle 130">
            <a:extLst>
              <a:ext uri="{FF2B5EF4-FFF2-40B4-BE49-F238E27FC236}">
                <a16:creationId xmlns:a16="http://schemas.microsoft.com/office/drawing/2014/main" id="{4E5FD1FA-F71C-4D87-B4EC-7191E07DE441}"/>
              </a:ext>
            </a:extLst>
          </p:cNvPr>
          <p:cNvSpPr/>
          <p:nvPr/>
        </p:nvSpPr>
        <p:spPr>
          <a:xfrm>
            <a:off x="5977996" y="3062418"/>
            <a:ext cx="338397" cy="339933"/>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solidFill>
                <a:schemeClr val="tx1"/>
              </a:solidFill>
            </a:endParaRPr>
          </a:p>
        </p:txBody>
      </p:sp>
      <p:sp>
        <p:nvSpPr>
          <p:cNvPr id="41" name="Oval 7">
            <a:extLst>
              <a:ext uri="{FF2B5EF4-FFF2-40B4-BE49-F238E27FC236}">
                <a16:creationId xmlns:a16="http://schemas.microsoft.com/office/drawing/2014/main" id="{58C95432-7173-4289-8E4B-2BAC6BCC028C}"/>
              </a:ext>
            </a:extLst>
          </p:cNvPr>
          <p:cNvSpPr/>
          <p:nvPr/>
        </p:nvSpPr>
        <p:spPr>
          <a:xfrm>
            <a:off x="9936328" y="3067724"/>
            <a:ext cx="361277" cy="361277"/>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42" name="Oval 21">
            <a:extLst>
              <a:ext uri="{FF2B5EF4-FFF2-40B4-BE49-F238E27FC236}">
                <a16:creationId xmlns:a16="http://schemas.microsoft.com/office/drawing/2014/main" id="{15A5A05D-C1E5-4C88-82AD-825169EB669B}"/>
              </a:ext>
            </a:extLst>
          </p:cNvPr>
          <p:cNvSpPr>
            <a:spLocks noChangeAspect="1"/>
          </p:cNvSpPr>
          <p:nvPr/>
        </p:nvSpPr>
        <p:spPr>
          <a:xfrm>
            <a:off x="7954742" y="4407176"/>
            <a:ext cx="354676" cy="357638"/>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Tree>
    <p:extLst>
      <p:ext uri="{BB962C8B-B14F-4D97-AF65-F5344CB8AC3E}">
        <p14:creationId xmlns:p14="http://schemas.microsoft.com/office/powerpoint/2010/main" val="38546523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0001" y="1151006"/>
            <a:ext cx="8761413" cy="706964"/>
          </a:xfrm>
        </p:spPr>
        <p:txBody>
          <a:bodyPr/>
          <a:lstStyle/>
          <a:p>
            <a:r>
              <a:rPr lang="en-US" dirty="0"/>
              <a:t>PV and IV characteristics of Solar Cell</a:t>
            </a:r>
            <a:br>
              <a:rPr lang="en-US" dirty="0"/>
            </a:br>
            <a:endParaRPr lang="en-US" dirty="0"/>
          </a:p>
        </p:txBody>
      </p:sp>
      <p:sp>
        <p:nvSpPr>
          <p:cNvPr id="4" name="Date Placeholder 3"/>
          <p:cNvSpPr>
            <a:spLocks noGrp="1"/>
          </p:cNvSpPr>
          <p:nvPr>
            <p:ph type="dt" sz="half" idx="10"/>
          </p:nvPr>
        </p:nvSpPr>
        <p:spPr/>
        <p:txBody>
          <a:bodyPr/>
          <a:lstStyle/>
          <a:p>
            <a:fld id="{FB5B795E-DCE8-44E7-ACB5-9986D55D71AF}" type="datetime1">
              <a:rPr lang="en-US" smtClean="0"/>
              <a:t>6/1/2021</a:t>
            </a:fld>
            <a:endParaRPr lang="en-US"/>
          </a:p>
        </p:txBody>
      </p:sp>
      <p:sp>
        <p:nvSpPr>
          <p:cNvPr id="5" name="Slide Number Placeholder 4"/>
          <p:cNvSpPr>
            <a:spLocks noGrp="1"/>
          </p:cNvSpPr>
          <p:nvPr>
            <p:ph type="sldNum" sz="quarter" idx="12"/>
          </p:nvPr>
        </p:nvSpPr>
        <p:spPr/>
        <p:txBody>
          <a:bodyPr/>
          <a:lstStyle/>
          <a:p>
            <a:fld id="{1AD09A5A-F773-46EC-8BA3-61EA782FE1FC}" type="slidenum">
              <a:rPr lang="en-US" smtClean="0"/>
              <a:t>20</a:t>
            </a:fld>
            <a:endParaRPr lang="en-US"/>
          </a:p>
        </p:txBody>
      </p:sp>
      <p:pic>
        <p:nvPicPr>
          <p:cNvPr id="6" name="Content Placeholder 5"/>
          <p:cNvPicPr>
            <a:picLocks noGrp="1" noChangeAspect="1"/>
          </p:cNvPicPr>
          <p:nvPr>
            <p:ph idx="1"/>
          </p:nvPr>
        </p:nvPicPr>
        <p:blipFill>
          <a:blip r:embed="rId2"/>
          <a:stretch>
            <a:fillRect/>
          </a:stretch>
        </p:blipFill>
        <p:spPr>
          <a:xfrm>
            <a:off x="2146638" y="2603500"/>
            <a:ext cx="6843036" cy="3416300"/>
          </a:xfrm>
          <a:prstGeom prst="rect">
            <a:avLst/>
          </a:prstGeom>
        </p:spPr>
      </p:pic>
    </p:spTree>
    <p:extLst>
      <p:ext uri="{BB962C8B-B14F-4D97-AF65-F5344CB8AC3E}">
        <p14:creationId xmlns:p14="http://schemas.microsoft.com/office/powerpoint/2010/main" val="37820805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MAXIMUM POWER POINT TRACKING</a:t>
            </a:r>
            <a:endParaRPr lang="en-US" dirty="0"/>
          </a:p>
        </p:txBody>
      </p:sp>
      <p:sp>
        <p:nvSpPr>
          <p:cNvPr id="3" name="Content Placeholder 2"/>
          <p:cNvSpPr>
            <a:spLocks noGrp="1"/>
          </p:cNvSpPr>
          <p:nvPr>
            <p:ph idx="1"/>
          </p:nvPr>
        </p:nvSpPr>
        <p:spPr>
          <a:xfrm>
            <a:off x="1439961" y="2603500"/>
            <a:ext cx="8825659" cy="3416300"/>
          </a:xfrm>
        </p:spPr>
        <p:txBody>
          <a:bodyPr/>
          <a:lstStyle/>
          <a:p>
            <a:endParaRPr lang="en-US" dirty="0" smtClean="0"/>
          </a:p>
          <a:p>
            <a:endParaRPr lang="en-US" sz="2000" dirty="0"/>
          </a:p>
          <a:p>
            <a:r>
              <a:rPr lang="en-US" sz="2000" dirty="0" smtClean="0"/>
              <a:t>One </a:t>
            </a:r>
            <a:r>
              <a:rPr lang="en-US" sz="2000" dirty="0"/>
              <a:t>of important factors to maximize the utilization and efficiency of any Photo-Voltaic (PV) system is the Maximum Power Point Tracking technique (MPPT</a:t>
            </a:r>
            <a:r>
              <a:rPr lang="en-US" sz="2000" dirty="0" smtClean="0"/>
              <a:t>).</a:t>
            </a:r>
          </a:p>
          <a:p>
            <a:r>
              <a:rPr lang="en-US" sz="2000" dirty="0" smtClean="0"/>
              <a:t> </a:t>
            </a:r>
            <a:r>
              <a:rPr lang="en-US" sz="2000" dirty="0"/>
              <a:t>MPPT is specifically used to extract the maximum available power from the PV array</a:t>
            </a:r>
            <a:r>
              <a:rPr lang="en-US" sz="2000" dirty="0" smtClean="0"/>
              <a:t>.</a:t>
            </a:r>
            <a:endParaRPr lang="en-US" sz="2000" dirty="0"/>
          </a:p>
        </p:txBody>
      </p:sp>
      <p:sp>
        <p:nvSpPr>
          <p:cNvPr id="6" name="Date Placeholder 5"/>
          <p:cNvSpPr>
            <a:spLocks noGrp="1"/>
          </p:cNvSpPr>
          <p:nvPr>
            <p:ph type="dt" sz="half" idx="10"/>
          </p:nvPr>
        </p:nvSpPr>
        <p:spPr/>
        <p:txBody>
          <a:bodyPr/>
          <a:lstStyle/>
          <a:p>
            <a:fld id="{862C4F58-B550-402E-865E-0B62BB51DC04}" type="datetime1">
              <a:rPr lang="en-US" smtClean="0"/>
              <a:t>6/1/2021</a:t>
            </a:fld>
            <a:endParaRPr lang="en-US"/>
          </a:p>
        </p:txBody>
      </p:sp>
      <p:sp>
        <p:nvSpPr>
          <p:cNvPr id="7" name="Slide Number Placeholder 6"/>
          <p:cNvSpPr>
            <a:spLocks noGrp="1"/>
          </p:cNvSpPr>
          <p:nvPr>
            <p:ph type="sldNum" sz="quarter" idx="12"/>
          </p:nvPr>
        </p:nvSpPr>
        <p:spPr/>
        <p:txBody>
          <a:bodyPr/>
          <a:lstStyle/>
          <a:p>
            <a:fld id="{1AD09A5A-F773-46EC-8BA3-61EA782FE1FC}" type="slidenum">
              <a:rPr lang="en-US" smtClean="0"/>
              <a:t>21</a:t>
            </a:fld>
            <a:endParaRPr lang="en-US"/>
          </a:p>
        </p:txBody>
      </p:sp>
    </p:spTree>
    <p:extLst>
      <p:ext uri="{BB962C8B-B14F-4D97-AF65-F5344CB8AC3E}">
        <p14:creationId xmlns:p14="http://schemas.microsoft.com/office/powerpoint/2010/main" val="37537374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83124" y="1070217"/>
            <a:ext cx="4547397" cy="646331"/>
          </a:xfrm>
          <a:prstGeom prst="rect">
            <a:avLst/>
          </a:prstGeom>
          <a:noFill/>
        </p:spPr>
        <p:txBody>
          <a:bodyPr wrap="square" rtlCol="0">
            <a:spAutoFit/>
          </a:bodyPr>
          <a:lstStyle/>
          <a:p>
            <a:pPr algn="ctr"/>
            <a:r>
              <a:rPr lang="en-US" sz="3600" dirty="0" smtClean="0">
                <a:solidFill>
                  <a:schemeClr val="bg1"/>
                </a:solidFill>
              </a:rPr>
              <a:t>MPPT ALGORITHMS</a:t>
            </a:r>
            <a:endParaRPr lang="en-US" sz="3600" dirty="0">
              <a:solidFill>
                <a:schemeClr val="bg1"/>
              </a:solidFill>
            </a:endParaRPr>
          </a:p>
        </p:txBody>
      </p:sp>
      <p:pic>
        <p:nvPicPr>
          <p:cNvPr id="8" name="Picture 7"/>
          <p:cNvPicPr>
            <a:picLocks noChangeAspect="1"/>
          </p:cNvPicPr>
          <p:nvPr/>
        </p:nvPicPr>
        <p:blipFill>
          <a:blip r:embed="rId2"/>
          <a:stretch>
            <a:fillRect/>
          </a:stretch>
        </p:blipFill>
        <p:spPr>
          <a:xfrm>
            <a:off x="1386664" y="2347705"/>
            <a:ext cx="9122112" cy="4233267"/>
          </a:xfrm>
          <a:prstGeom prst="rect">
            <a:avLst/>
          </a:prstGeom>
        </p:spPr>
      </p:pic>
      <p:sp>
        <p:nvSpPr>
          <p:cNvPr id="3" name="Date Placeholder 2"/>
          <p:cNvSpPr>
            <a:spLocks noGrp="1"/>
          </p:cNvSpPr>
          <p:nvPr>
            <p:ph type="dt" sz="half" idx="10"/>
          </p:nvPr>
        </p:nvSpPr>
        <p:spPr/>
        <p:txBody>
          <a:bodyPr/>
          <a:lstStyle/>
          <a:p>
            <a:fld id="{CA3D21C5-A4E8-4A42-8DC1-6947CF13397C}" type="datetime1">
              <a:rPr lang="en-US" smtClean="0"/>
              <a:t>6/1/2021</a:t>
            </a:fld>
            <a:endParaRPr lang="en-US"/>
          </a:p>
        </p:txBody>
      </p:sp>
      <p:sp>
        <p:nvSpPr>
          <p:cNvPr id="4" name="Slide Number Placeholder 3"/>
          <p:cNvSpPr>
            <a:spLocks noGrp="1"/>
          </p:cNvSpPr>
          <p:nvPr>
            <p:ph type="sldNum" sz="quarter" idx="12"/>
          </p:nvPr>
        </p:nvSpPr>
        <p:spPr/>
        <p:txBody>
          <a:bodyPr/>
          <a:lstStyle/>
          <a:p>
            <a:fld id="{1AD09A5A-F773-46EC-8BA3-61EA782FE1FC}" type="slidenum">
              <a:rPr lang="en-US" smtClean="0"/>
              <a:t>22</a:t>
            </a:fld>
            <a:endParaRPr lang="en-US"/>
          </a:p>
        </p:txBody>
      </p:sp>
    </p:spTree>
    <p:extLst>
      <p:ext uri="{BB962C8B-B14F-4D97-AF65-F5344CB8AC3E}">
        <p14:creationId xmlns:p14="http://schemas.microsoft.com/office/powerpoint/2010/main" val="33298245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DIRECT METHOD</a:t>
            </a:r>
            <a:endParaRPr lang="en-US" dirty="0"/>
          </a:p>
        </p:txBody>
      </p:sp>
      <p:sp>
        <p:nvSpPr>
          <p:cNvPr id="3" name="Content Placeholder 2"/>
          <p:cNvSpPr>
            <a:spLocks noGrp="1"/>
          </p:cNvSpPr>
          <p:nvPr>
            <p:ph idx="1"/>
          </p:nvPr>
        </p:nvSpPr>
        <p:spPr/>
        <p:txBody>
          <a:bodyPr/>
          <a:lstStyle/>
          <a:p>
            <a:endParaRPr lang="en-US" dirty="0" smtClean="0"/>
          </a:p>
          <a:p>
            <a:r>
              <a:rPr lang="en-US" sz="2000" dirty="0" smtClean="0"/>
              <a:t>Maximum </a:t>
            </a:r>
            <a:r>
              <a:rPr lang="en-US" sz="2000" dirty="0"/>
              <a:t>power can be achieved by tracking the Maximum Power Point (MPP) using specialized algorithms such as Perturb and Observe (P&amp;O) and Incremental Conductance (INC), Modified INC algorithm</a:t>
            </a:r>
          </a:p>
          <a:p>
            <a:r>
              <a:rPr lang="en-US" sz="2000" dirty="0"/>
              <a:t>After testing all the algorithms I came to a conclusion that modified INC is the most efficient algorithm, so I have used modified INC algorithm</a:t>
            </a:r>
          </a:p>
        </p:txBody>
      </p:sp>
      <p:sp>
        <p:nvSpPr>
          <p:cNvPr id="4" name="Date Placeholder 3"/>
          <p:cNvSpPr>
            <a:spLocks noGrp="1"/>
          </p:cNvSpPr>
          <p:nvPr>
            <p:ph type="dt" sz="half" idx="10"/>
          </p:nvPr>
        </p:nvSpPr>
        <p:spPr/>
        <p:txBody>
          <a:bodyPr/>
          <a:lstStyle/>
          <a:p>
            <a:fld id="{FB5B795E-DCE8-44E7-ACB5-9986D55D71AF}" type="datetime1">
              <a:rPr lang="en-US" smtClean="0"/>
              <a:t>6/1/2021</a:t>
            </a:fld>
            <a:endParaRPr lang="en-US"/>
          </a:p>
        </p:txBody>
      </p:sp>
      <p:sp>
        <p:nvSpPr>
          <p:cNvPr id="5" name="Slide Number Placeholder 4"/>
          <p:cNvSpPr>
            <a:spLocks noGrp="1"/>
          </p:cNvSpPr>
          <p:nvPr>
            <p:ph type="sldNum" sz="quarter" idx="12"/>
          </p:nvPr>
        </p:nvSpPr>
        <p:spPr/>
        <p:txBody>
          <a:bodyPr/>
          <a:lstStyle/>
          <a:p>
            <a:fld id="{1AD09A5A-F773-46EC-8BA3-61EA782FE1FC}" type="slidenum">
              <a:rPr lang="en-US" smtClean="0"/>
              <a:t>23</a:t>
            </a:fld>
            <a:endParaRPr lang="en-US"/>
          </a:p>
        </p:txBody>
      </p:sp>
    </p:spTree>
    <p:extLst>
      <p:ext uri="{BB962C8B-B14F-4D97-AF65-F5344CB8AC3E}">
        <p14:creationId xmlns:p14="http://schemas.microsoft.com/office/powerpoint/2010/main" val="25057541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728" y="1000964"/>
            <a:ext cx="12678770" cy="706964"/>
          </a:xfrm>
        </p:spPr>
        <p:txBody>
          <a:bodyPr/>
          <a:lstStyle/>
          <a:p>
            <a:pPr algn="ctr"/>
            <a:r>
              <a:rPr lang="en-US" sz="3200" dirty="0" smtClean="0"/>
              <a:t>MODIFIED INCREMENTAL CONDUCTANCE ALGORITHM</a:t>
            </a:r>
            <a:endParaRPr lang="en-US" sz="3200" dirty="0"/>
          </a:p>
        </p:txBody>
      </p:sp>
      <p:pic>
        <p:nvPicPr>
          <p:cNvPr id="6" name="Content Placeholder 5"/>
          <p:cNvPicPr>
            <a:picLocks noGrp="1" noChangeAspect="1"/>
          </p:cNvPicPr>
          <p:nvPr>
            <p:ph idx="1"/>
          </p:nvPr>
        </p:nvPicPr>
        <p:blipFill>
          <a:blip r:embed="rId2"/>
          <a:stretch>
            <a:fillRect/>
          </a:stretch>
        </p:blipFill>
        <p:spPr>
          <a:xfrm>
            <a:off x="719319" y="2413163"/>
            <a:ext cx="5927141" cy="4155744"/>
          </a:xfrm>
          <a:prstGeom prst="rect">
            <a:avLst/>
          </a:prstGeom>
        </p:spPr>
      </p:pic>
      <p:pic>
        <p:nvPicPr>
          <p:cNvPr id="7" name="Picture 6"/>
          <p:cNvPicPr>
            <a:picLocks noChangeAspect="1"/>
          </p:cNvPicPr>
          <p:nvPr/>
        </p:nvPicPr>
        <p:blipFill>
          <a:blip r:embed="rId3"/>
          <a:stretch>
            <a:fillRect/>
          </a:stretch>
        </p:blipFill>
        <p:spPr>
          <a:xfrm>
            <a:off x="6760578" y="2696897"/>
            <a:ext cx="4824751" cy="3608370"/>
          </a:xfrm>
          <a:prstGeom prst="rect">
            <a:avLst/>
          </a:prstGeom>
        </p:spPr>
      </p:pic>
      <p:sp>
        <p:nvSpPr>
          <p:cNvPr id="3" name="Date Placeholder 2"/>
          <p:cNvSpPr>
            <a:spLocks noGrp="1"/>
          </p:cNvSpPr>
          <p:nvPr>
            <p:ph type="dt" sz="half" idx="10"/>
          </p:nvPr>
        </p:nvSpPr>
        <p:spPr/>
        <p:txBody>
          <a:bodyPr/>
          <a:lstStyle/>
          <a:p>
            <a:fld id="{F14D7A25-CEB9-4BAE-9C8B-45825D8FC1F2}" type="datetime1">
              <a:rPr lang="en-US" smtClean="0"/>
              <a:t>6/1/2021</a:t>
            </a:fld>
            <a:endParaRPr lang="en-US"/>
          </a:p>
        </p:txBody>
      </p:sp>
      <p:sp>
        <p:nvSpPr>
          <p:cNvPr id="8" name="Slide Number Placeholder 7"/>
          <p:cNvSpPr>
            <a:spLocks noGrp="1"/>
          </p:cNvSpPr>
          <p:nvPr>
            <p:ph type="sldNum" sz="quarter" idx="12"/>
          </p:nvPr>
        </p:nvSpPr>
        <p:spPr/>
        <p:txBody>
          <a:bodyPr/>
          <a:lstStyle/>
          <a:p>
            <a:fld id="{1AD09A5A-F773-46EC-8BA3-61EA782FE1FC}" type="slidenum">
              <a:rPr lang="en-US" smtClean="0"/>
              <a:t>24</a:t>
            </a:fld>
            <a:endParaRPr lang="en-US"/>
          </a:p>
        </p:txBody>
      </p:sp>
    </p:spTree>
    <p:extLst>
      <p:ext uri="{BB962C8B-B14F-4D97-AF65-F5344CB8AC3E}">
        <p14:creationId xmlns:p14="http://schemas.microsoft.com/office/powerpoint/2010/main" val="34367504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1963" y="1007249"/>
            <a:ext cx="9949676" cy="706964"/>
          </a:xfrm>
        </p:spPr>
        <p:txBody>
          <a:bodyPr/>
          <a:lstStyle/>
          <a:p>
            <a:pPr algn="ctr"/>
            <a:r>
              <a:rPr lang="en-US" sz="2800" dirty="0" smtClean="0"/>
              <a:t> MPPT WITH MOD INC ALGORITHM  PROTEUS SIMULATION</a:t>
            </a:r>
            <a:endParaRPr lang="en-US" sz="2800" dirty="0"/>
          </a:p>
        </p:txBody>
      </p:sp>
      <p:sp>
        <p:nvSpPr>
          <p:cNvPr id="3" name="Date Placeholder 2"/>
          <p:cNvSpPr>
            <a:spLocks noGrp="1"/>
          </p:cNvSpPr>
          <p:nvPr>
            <p:ph type="dt" sz="half" idx="10"/>
          </p:nvPr>
        </p:nvSpPr>
        <p:spPr/>
        <p:txBody>
          <a:bodyPr/>
          <a:lstStyle/>
          <a:p>
            <a:fld id="{7E46A934-7D9C-47E0-B179-C34C9A71DA12}" type="datetime1">
              <a:rPr lang="en-US" smtClean="0"/>
              <a:t>6/1/2021</a:t>
            </a:fld>
            <a:endParaRPr lang="en-US"/>
          </a:p>
        </p:txBody>
      </p:sp>
      <p:sp>
        <p:nvSpPr>
          <p:cNvPr id="6" name="Slide Number Placeholder 5"/>
          <p:cNvSpPr>
            <a:spLocks noGrp="1"/>
          </p:cNvSpPr>
          <p:nvPr>
            <p:ph type="sldNum" sz="quarter" idx="12"/>
          </p:nvPr>
        </p:nvSpPr>
        <p:spPr/>
        <p:txBody>
          <a:bodyPr/>
          <a:lstStyle/>
          <a:p>
            <a:fld id="{1AD09A5A-F773-46EC-8BA3-61EA782FE1FC}" type="slidenum">
              <a:rPr lang="en-US" smtClean="0"/>
              <a:t>25</a:t>
            </a:fld>
            <a:endParaRPr lang="en-US"/>
          </a:p>
        </p:txBody>
      </p:sp>
      <p:pic>
        <p:nvPicPr>
          <p:cNvPr id="5" name="Picture 4"/>
          <p:cNvPicPr>
            <a:picLocks noChangeAspect="1"/>
          </p:cNvPicPr>
          <p:nvPr/>
        </p:nvPicPr>
        <p:blipFill>
          <a:blip r:embed="rId2"/>
          <a:stretch>
            <a:fillRect/>
          </a:stretch>
        </p:blipFill>
        <p:spPr>
          <a:xfrm>
            <a:off x="1671354" y="2334897"/>
            <a:ext cx="8206728" cy="4361739"/>
          </a:xfrm>
          <a:prstGeom prst="rect">
            <a:avLst/>
          </a:prstGeom>
        </p:spPr>
      </p:pic>
    </p:spTree>
    <p:extLst>
      <p:ext uri="{BB962C8B-B14F-4D97-AF65-F5344CB8AC3E}">
        <p14:creationId xmlns:p14="http://schemas.microsoft.com/office/powerpoint/2010/main" val="20289221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BATTERIES AS SECONDARY SOURCE</a:t>
            </a:r>
          </a:p>
        </p:txBody>
      </p:sp>
      <p:sp>
        <p:nvSpPr>
          <p:cNvPr id="3" name="Content Placeholder 2"/>
          <p:cNvSpPr>
            <a:spLocks noGrp="1"/>
          </p:cNvSpPr>
          <p:nvPr>
            <p:ph idx="1"/>
          </p:nvPr>
        </p:nvSpPr>
        <p:spPr>
          <a:xfrm>
            <a:off x="1154954" y="2603500"/>
            <a:ext cx="9273987" cy="3851088"/>
          </a:xfrm>
        </p:spPr>
        <p:txBody>
          <a:bodyPr>
            <a:noAutofit/>
          </a:bodyPr>
          <a:lstStyle/>
          <a:p>
            <a:r>
              <a:rPr lang="en-US" sz="2000" dirty="0">
                <a:latin typeface="+mj-lt"/>
              </a:rPr>
              <a:t>Most Satellites which use Solar Array as the main power source, need a secondary power source; e.g. rechargeable batteries, to be used in time of shadow</a:t>
            </a:r>
          </a:p>
          <a:p>
            <a:r>
              <a:rPr lang="en-US" sz="2000" dirty="0">
                <a:latin typeface="+mj-lt"/>
              </a:rPr>
              <a:t>At sunlight time, the power will be harvested from the solar-PV arrays to supply the loads and charge the batteries through the main bus.</a:t>
            </a:r>
          </a:p>
          <a:p>
            <a:r>
              <a:rPr lang="en-US" sz="2000" dirty="0">
                <a:latin typeface="+mj-lt"/>
              </a:rPr>
              <a:t>During the eclipse, the battery will be the main power source and it will supply the loads through the bus. </a:t>
            </a:r>
            <a:endParaRPr lang="en-US" sz="2000" dirty="0" smtClean="0">
              <a:latin typeface="+mj-lt"/>
            </a:endParaRPr>
          </a:p>
          <a:p>
            <a:r>
              <a:rPr lang="en-US" sz="2000" dirty="0" smtClean="0">
                <a:latin typeface="+mj-lt"/>
              </a:rPr>
              <a:t>Many </a:t>
            </a:r>
            <a:r>
              <a:rPr lang="en-US" sz="2000" dirty="0">
                <a:latin typeface="+mj-lt"/>
              </a:rPr>
              <a:t>kind of rechargeable batteries can be used in space such as Nickel Hydrogen, Nickel Cadmium and Lithium Ion. </a:t>
            </a:r>
          </a:p>
        </p:txBody>
      </p:sp>
      <p:sp>
        <p:nvSpPr>
          <p:cNvPr id="6" name="Date Placeholder 5"/>
          <p:cNvSpPr>
            <a:spLocks noGrp="1"/>
          </p:cNvSpPr>
          <p:nvPr>
            <p:ph type="dt" sz="half" idx="10"/>
          </p:nvPr>
        </p:nvSpPr>
        <p:spPr/>
        <p:txBody>
          <a:bodyPr/>
          <a:lstStyle/>
          <a:p>
            <a:fld id="{527FF0FC-239D-403E-BFBA-03FD1DD77FF7}" type="datetime1">
              <a:rPr lang="en-US" smtClean="0"/>
              <a:t>6/1/2021</a:t>
            </a:fld>
            <a:endParaRPr lang="en-US"/>
          </a:p>
        </p:txBody>
      </p:sp>
      <p:sp>
        <p:nvSpPr>
          <p:cNvPr id="7" name="Slide Number Placeholder 6"/>
          <p:cNvSpPr>
            <a:spLocks noGrp="1"/>
          </p:cNvSpPr>
          <p:nvPr>
            <p:ph type="sldNum" sz="quarter" idx="12"/>
          </p:nvPr>
        </p:nvSpPr>
        <p:spPr/>
        <p:txBody>
          <a:bodyPr/>
          <a:lstStyle/>
          <a:p>
            <a:fld id="{1AD09A5A-F773-46EC-8BA3-61EA782FE1FC}" type="slidenum">
              <a:rPr lang="en-US" smtClean="0"/>
              <a:t>26</a:t>
            </a:fld>
            <a:endParaRPr lang="en-US"/>
          </a:p>
        </p:txBody>
      </p:sp>
    </p:spTree>
    <p:extLst>
      <p:ext uri="{BB962C8B-B14F-4D97-AF65-F5344CB8AC3E}">
        <p14:creationId xmlns:p14="http://schemas.microsoft.com/office/powerpoint/2010/main" val="5778957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Lithium Ion Battery</a:t>
            </a:r>
          </a:p>
        </p:txBody>
      </p:sp>
      <p:sp>
        <p:nvSpPr>
          <p:cNvPr id="3" name="Content Placeholder 2"/>
          <p:cNvSpPr>
            <a:spLocks noGrp="1"/>
          </p:cNvSpPr>
          <p:nvPr>
            <p:ph idx="1"/>
          </p:nvPr>
        </p:nvSpPr>
        <p:spPr>
          <a:xfrm>
            <a:off x="1154954" y="2390588"/>
            <a:ext cx="9197586" cy="4213412"/>
          </a:xfrm>
        </p:spPr>
        <p:txBody>
          <a:bodyPr>
            <a:noAutofit/>
          </a:bodyPr>
          <a:lstStyle/>
          <a:p>
            <a:endParaRPr lang="en-US" sz="2000" dirty="0" smtClean="0"/>
          </a:p>
          <a:p>
            <a:r>
              <a:rPr lang="en-US" sz="2000" dirty="0" smtClean="0"/>
              <a:t>I have used Lithium </a:t>
            </a:r>
            <a:r>
              <a:rPr lang="en-US" sz="2000" dirty="0"/>
              <a:t>Ion battery  as it has many advantages than the other types of batteries such as high energy density, high power density, low self-discharge,, long lifespan, and wide temperature range</a:t>
            </a:r>
            <a:r>
              <a:rPr lang="en-US" sz="2000" dirty="0" smtClean="0"/>
              <a:t>.</a:t>
            </a:r>
          </a:p>
          <a:p>
            <a:pPr marL="0" indent="0">
              <a:buNone/>
            </a:pPr>
            <a:endParaRPr lang="en-US" sz="2000" dirty="0"/>
          </a:p>
          <a:p>
            <a:r>
              <a:rPr lang="en-US" sz="2000" dirty="0"/>
              <a:t>Controlled  charge and discharge of a battery is required to maintain battery voltage within limits, to extract the best performance from the battery and to prolong the life </a:t>
            </a:r>
            <a:r>
              <a:rPr lang="en-US" sz="2000" dirty="0" smtClean="0"/>
              <a:t>time</a:t>
            </a:r>
            <a:endParaRPr lang="en-US" sz="2000" dirty="0"/>
          </a:p>
        </p:txBody>
      </p:sp>
      <p:sp>
        <p:nvSpPr>
          <p:cNvPr id="6" name="Date Placeholder 5"/>
          <p:cNvSpPr>
            <a:spLocks noGrp="1"/>
          </p:cNvSpPr>
          <p:nvPr>
            <p:ph type="dt" sz="half" idx="10"/>
          </p:nvPr>
        </p:nvSpPr>
        <p:spPr/>
        <p:txBody>
          <a:bodyPr/>
          <a:lstStyle/>
          <a:p>
            <a:fld id="{18013083-E463-41D5-B314-DFA72763793D}" type="datetime1">
              <a:rPr lang="en-US" smtClean="0"/>
              <a:t>6/1/2021</a:t>
            </a:fld>
            <a:endParaRPr lang="en-US"/>
          </a:p>
        </p:txBody>
      </p:sp>
      <p:sp>
        <p:nvSpPr>
          <p:cNvPr id="7" name="Slide Number Placeholder 6"/>
          <p:cNvSpPr>
            <a:spLocks noGrp="1"/>
          </p:cNvSpPr>
          <p:nvPr>
            <p:ph type="sldNum" sz="quarter" idx="12"/>
          </p:nvPr>
        </p:nvSpPr>
        <p:spPr/>
        <p:txBody>
          <a:bodyPr/>
          <a:lstStyle/>
          <a:p>
            <a:fld id="{1AD09A5A-F773-46EC-8BA3-61EA782FE1FC}" type="slidenum">
              <a:rPr lang="en-US" smtClean="0"/>
              <a:t>27</a:t>
            </a:fld>
            <a:endParaRPr lang="en-US"/>
          </a:p>
        </p:txBody>
      </p:sp>
    </p:spTree>
    <p:extLst>
      <p:ext uri="{BB962C8B-B14F-4D97-AF65-F5344CB8AC3E}">
        <p14:creationId xmlns:p14="http://schemas.microsoft.com/office/powerpoint/2010/main" val="24306830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5552" y="595901"/>
            <a:ext cx="9985187" cy="1420091"/>
          </a:xfrm>
        </p:spPr>
        <p:txBody>
          <a:bodyPr/>
          <a:lstStyle/>
          <a:p>
            <a:r>
              <a:rPr lang="en-US" dirty="0"/>
              <a:t>Charging algorithm of </a:t>
            </a:r>
            <a:r>
              <a:rPr lang="en-US" dirty="0" smtClean="0"/>
              <a:t>Lithium-ion </a:t>
            </a:r>
            <a:r>
              <a:rPr lang="en-US" dirty="0"/>
              <a:t>batteries</a:t>
            </a:r>
          </a:p>
        </p:txBody>
      </p:sp>
      <p:sp>
        <p:nvSpPr>
          <p:cNvPr id="3" name="Content Placeholder 2"/>
          <p:cNvSpPr>
            <a:spLocks noGrp="1"/>
          </p:cNvSpPr>
          <p:nvPr>
            <p:ph idx="1"/>
          </p:nvPr>
        </p:nvSpPr>
        <p:spPr>
          <a:xfrm>
            <a:off x="1154954" y="2316164"/>
            <a:ext cx="10046446" cy="4181618"/>
          </a:xfrm>
        </p:spPr>
        <p:txBody>
          <a:bodyPr>
            <a:normAutofit lnSpcReduction="10000"/>
          </a:bodyPr>
          <a:lstStyle/>
          <a:p>
            <a:pPr marL="0" indent="0">
              <a:buNone/>
            </a:pPr>
            <a:r>
              <a:rPr lang="en-US" sz="2400" b="1" dirty="0">
                <a:latin typeface="+mj-lt"/>
                <a:cs typeface="Times New Roman" panose="02020603050405020304" pitchFamily="18" charset="0"/>
              </a:rPr>
              <a:t>Constant current-constant </a:t>
            </a:r>
            <a:r>
              <a:rPr lang="en-US" sz="2400" b="1" dirty="0" smtClean="0">
                <a:latin typeface="+mj-lt"/>
                <a:cs typeface="Times New Roman" panose="02020603050405020304" pitchFamily="18" charset="0"/>
              </a:rPr>
              <a:t>voltage Algorithm</a:t>
            </a:r>
            <a:endParaRPr lang="en-US" sz="2400" b="1" dirty="0">
              <a:latin typeface="+mj-lt"/>
              <a:cs typeface="Times New Roman" panose="02020603050405020304" pitchFamily="18" charset="0"/>
            </a:endParaRPr>
          </a:p>
          <a:p>
            <a:pPr>
              <a:buFont typeface="Wingdings" panose="05000000000000000000" pitchFamily="2" charset="2"/>
              <a:buChar char="Ø"/>
            </a:pPr>
            <a:r>
              <a:rPr lang="en-US" sz="2000" dirty="0"/>
              <a:t>Among all charging algorithms, the constant current-constant voltage (CC/CV) charging algorithm is well developed and widely adopted in charging lithium-ion batteries because of its simplicity and easy implementation.</a:t>
            </a:r>
          </a:p>
          <a:p>
            <a:pPr>
              <a:buFont typeface="Wingdings" panose="05000000000000000000" pitchFamily="2" charset="2"/>
              <a:buChar char="Ø"/>
            </a:pPr>
            <a:r>
              <a:rPr lang="en-US" sz="2000" dirty="0"/>
              <a:t>Under the arrangement of the CC/CV charging algorithm, a constant current is applied to charge the battery until the battery voltage rises to a preset maximum charging voltage </a:t>
            </a:r>
          </a:p>
          <a:p>
            <a:pPr>
              <a:buFont typeface="Wingdings" panose="05000000000000000000" pitchFamily="2" charset="2"/>
              <a:buChar char="Ø"/>
            </a:pPr>
            <a:r>
              <a:rPr lang="en-US" sz="2000" dirty="0" smtClean="0"/>
              <a:t> The </a:t>
            </a:r>
            <a:r>
              <a:rPr lang="en-US" sz="2000" dirty="0"/>
              <a:t>charging voltage is held constant at </a:t>
            </a:r>
            <a:r>
              <a:rPr lang="en-US" sz="2000" dirty="0" smtClean="0"/>
              <a:t>V preset </a:t>
            </a:r>
            <a:r>
              <a:rPr lang="en-US" sz="2000" dirty="0"/>
              <a:t>and correspondingly the charging current is reduced exponentially.</a:t>
            </a:r>
          </a:p>
          <a:p>
            <a:pPr>
              <a:buFont typeface="Wingdings" panose="05000000000000000000" pitchFamily="2" charset="2"/>
              <a:buChar char="Ø"/>
            </a:pPr>
            <a:r>
              <a:rPr lang="en-US" sz="2000" dirty="0"/>
              <a:t>The charging process stops when charging current reaches a present small current.</a:t>
            </a:r>
          </a:p>
          <a:p>
            <a:pPr marL="0" indent="0">
              <a:buNone/>
            </a:pPr>
            <a:endParaRPr lang="en-US" dirty="0"/>
          </a:p>
          <a:p>
            <a:pPr marL="0" indent="0">
              <a:buNone/>
            </a:pPr>
            <a:endParaRPr lang="en-US" dirty="0"/>
          </a:p>
          <a:p>
            <a:pPr>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marL="0" indent="0">
              <a:buNone/>
            </a:pPr>
            <a:endParaRPr lang="en-US" dirty="0"/>
          </a:p>
        </p:txBody>
      </p:sp>
      <p:sp>
        <p:nvSpPr>
          <p:cNvPr id="6" name="Date Placeholder 5"/>
          <p:cNvSpPr>
            <a:spLocks noGrp="1"/>
          </p:cNvSpPr>
          <p:nvPr>
            <p:ph type="dt" sz="half" idx="10"/>
          </p:nvPr>
        </p:nvSpPr>
        <p:spPr/>
        <p:txBody>
          <a:bodyPr/>
          <a:lstStyle/>
          <a:p>
            <a:fld id="{54A29270-BEAF-4CC4-B393-08ED068E508F}" type="datetime1">
              <a:rPr lang="en-US" smtClean="0"/>
              <a:t>6/1/2021</a:t>
            </a:fld>
            <a:endParaRPr lang="en-US"/>
          </a:p>
        </p:txBody>
      </p:sp>
      <p:sp>
        <p:nvSpPr>
          <p:cNvPr id="7" name="Slide Number Placeholder 6"/>
          <p:cNvSpPr>
            <a:spLocks noGrp="1"/>
          </p:cNvSpPr>
          <p:nvPr>
            <p:ph type="sldNum" sz="quarter" idx="12"/>
          </p:nvPr>
        </p:nvSpPr>
        <p:spPr/>
        <p:txBody>
          <a:bodyPr/>
          <a:lstStyle/>
          <a:p>
            <a:fld id="{1AD09A5A-F773-46EC-8BA3-61EA782FE1FC}" type="slidenum">
              <a:rPr lang="en-US" smtClean="0"/>
              <a:t>28</a:t>
            </a:fld>
            <a:endParaRPr lang="en-US"/>
          </a:p>
        </p:txBody>
      </p:sp>
    </p:spTree>
    <p:extLst>
      <p:ext uri="{BB962C8B-B14F-4D97-AF65-F5344CB8AC3E}">
        <p14:creationId xmlns:p14="http://schemas.microsoft.com/office/powerpoint/2010/main" val="248179686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p:cNvPicPr>
          <p:nvPr>
            <p:ph idx="1"/>
          </p:nvPr>
        </p:nvPicPr>
        <p:blipFill>
          <a:blip r:embed="rId2"/>
          <a:stretch>
            <a:fillRect/>
          </a:stretch>
        </p:blipFill>
        <p:spPr>
          <a:xfrm>
            <a:off x="3955434" y="2419241"/>
            <a:ext cx="4059935" cy="4086062"/>
          </a:xfrm>
          <a:prstGeom prst="rect">
            <a:avLst/>
          </a:prstGeom>
        </p:spPr>
      </p:pic>
      <p:sp>
        <p:nvSpPr>
          <p:cNvPr id="8" name="TextBox 7"/>
          <p:cNvSpPr txBox="1"/>
          <p:nvPr/>
        </p:nvSpPr>
        <p:spPr>
          <a:xfrm>
            <a:off x="3783003" y="909175"/>
            <a:ext cx="5172892" cy="646331"/>
          </a:xfrm>
          <a:prstGeom prst="rect">
            <a:avLst/>
          </a:prstGeom>
          <a:noFill/>
        </p:spPr>
        <p:txBody>
          <a:bodyPr wrap="square" rtlCol="0">
            <a:spAutoFit/>
          </a:bodyPr>
          <a:lstStyle/>
          <a:p>
            <a:pPr algn="ctr"/>
            <a:r>
              <a:rPr lang="en-US" sz="3600" dirty="0" smtClean="0">
                <a:solidFill>
                  <a:schemeClr val="bg1"/>
                </a:solidFill>
              </a:rPr>
              <a:t>CC / CV FLOWCHART</a:t>
            </a:r>
            <a:endParaRPr lang="en-US" sz="3600" dirty="0">
              <a:solidFill>
                <a:schemeClr val="bg1"/>
              </a:solidFill>
            </a:endParaRPr>
          </a:p>
        </p:txBody>
      </p:sp>
      <p:sp>
        <p:nvSpPr>
          <p:cNvPr id="2" name="Date Placeholder 1"/>
          <p:cNvSpPr>
            <a:spLocks noGrp="1"/>
          </p:cNvSpPr>
          <p:nvPr>
            <p:ph type="dt" sz="half" idx="10"/>
          </p:nvPr>
        </p:nvSpPr>
        <p:spPr/>
        <p:txBody>
          <a:bodyPr/>
          <a:lstStyle/>
          <a:p>
            <a:fld id="{A0B7275E-31C1-4D9E-81D1-A491F08A0A01}" type="datetime1">
              <a:rPr lang="en-US" smtClean="0"/>
              <a:t>6/1/2021</a:t>
            </a:fld>
            <a:endParaRPr lang="en-US"/>
          </a:p>
        </p:txBody>
      </p:sp>
      <p:sp>
        <p:nvSpPr>
          <p:cNvPr id="3" name="Slide Number Placeholder 2"/>
          <p:cNvSpPr>
            <a:spLocks noGrp="1"/>
          </p:cNvSpPr>
          <p:nvPr>
            <p:ph type="sldNum" sz="quarter" idx="12"/>
          </p:nvPr>
        </p:nvSpPr>
        <p:spPr/>
        <p:txBody>
          <a:bodyPr/>
          <a:lstStyle/>
          <a:p>
            <a:fld id="{1AD09A5A-F773-46EC-8BA3-61EA782FE1FC}" type="slidenum">
              <a:rPr lang="en-US" smtClean="0"/>
              <a:t>29</a:t>
            </a:fld>
            <a:endParaRPr lang="en-US"/>
          </a:p>
        </p:txBody>
      </p:sp>
    </p:spTree>
    <p:extLst>
      <p:ext uri="{BB962C8B-B14F-4D97-AF65-F5344CB8AC3E}">
        <p14:creationId xmlns:p14="http://schemas.microsoft.com/office/powerpoint/2010/main" val="8953775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PROBLEM STATEMENT</a:t>
            </a:r>
            <a:r>
              <a:rPr lang="en-US" dirty="0"/>
              <a:t/>
            </a:r>
            <a:br>
              <a:rPr lang="en-US" dirty="0"/>
            </a:br>
            <a:endParaRPr lang="en-US" dirty="0"/>
          </a:p>
        </p:txBody>
      </p:sp>
      <p:sp>
        <p:nvSpPr>
          <p:cNvPr id="3" name="Content Placeholder 2"/>
          <p:cNvSpPr>
            <a:spLocks noGrp="1"/>
          </p:cNvSpPr>
          <p:nvPr>
            <p:ph idx="1"/>
          </p:nvPr>
        </p:nvSpPr>
        <p:spPr>
          <a:xfrm>
            <a:off x="1154954" y="2603500"/>
            <a:ext cx="10295964" cy="3416300"/>
          </a:xfrm>
        </p:spPr>
        <p:txBody>
          <a:bodyPr>
            <a:normAutofit/>
          </a:bodyPr>
          <a:lstStyle/>
          <a:p>
            <a:endParaRPr lang="en-US" sz="2000" dirty="0" smtClean="0">
              <a:latin typeface="+mj-lt"/>
              <a:cs typeface="Arial" panose="020B0604020202020204" pitchFamily="34" charset="0"/>
            </a:endParaRPr>
          </a:p>
          <a:p>
            <a:r>
              <a:rPr lang="en-US" sz="2000" dirty="0" smtClean="0">
                <a:latin typeface="+mj-lt"/>
                <a:cs typeface="Arial" panose="020B0604020202020204" pitchFamily="34" charset="0"/>
              </a:rPr>
              <a:t>Battery </a:t>
            </a:r>
            <a:r>
              <a:rPr lang="en-US" sz="2000" dirty="0">
                <a:latin typeface="+mj-lt"/>
                <a:cs typeface="Arial" panose="020B0604020202020204" pitchFamily="34" charset="0"/>
              </a:rPr>
              <a:t>power management is a critical area for satellite systems</a:t>
            </a:r>
          </a:p>
          <a:p>
            <a:pPr algn="just"/>
            <a:endParaRPr lang="en-US" sz="2000" dirty="0" smtClean="0">
              <a:latin typeface="+mj-lt"/>
              <a:cs typeface="Arial" panose="020B0604020202020204" pitchFamily="34" charset="0"/>
            </a:endParaRPr>
          </a:p>
          <a:p>
            <a:pPr algn="just"/>
            <a:r>
              <a:rPr lang="en-US" sz="2000" dirty="0" smtClean="0">
                <a:latin typeface="+mj-lt"/>
                <a:cs typeface="Arial" panose="020B0604020202020204" pitchFamily="34" charset="0"/>
              </a:rPr>
              <a:t>Algorithms </a:t>
            </a:r>
            <a:r>
              <a:rPr lang="en-US" sz="2000" dirty="0">
                <a:latin typeface="+mj-lt"/>
                <a:cs typeface="Arial" panose="020B0604020202020204" pitchFamily="34" charset="0"/>
              </a:rPr>
              <a:t>are being developed to ensure maximum life of battery's installed on </a:t>
            </a:r>
            <a:r>
              <a:rPr lang="en-US" sz="2000" dirty="0" smtClean="0">
                <a:latin typeface="+mj-lt"/>
                <a:cs typeface="Arial" panose="020B0604020202020204" pitchFamily="34" charset="0"/>
              </a:rPr>
              <a:t>satellites</a:t>
            </a:r>
            <a:endParaRPr lang="en-US" sz="2000" dirty="0">
              <a:latin typeface="+mj-lt"/>
              <a:cs typeface="Arial" panose="020B0604020202020204" pitchFamily="34" charset="0"/>
            </a:endParaRPr>
          </a:p>
          <a:p>
            <a:pPr algn="just"/>
            <a:r>
              <a:rPr lang="en-US" sz="2000" dirty="0">
                <a:latin typeface="+mj-lt"/>
                <a:cs typeface="Arial" panose="020B0604020202020204" pitchFamily="34" charset="0"/>
              </a:rPr>
              <a:t>This project aims to develop a cost effective and simple battery management system for LEO satellites</a:t>
            </a:r>
          </a:p>
        </p:txBody>
      </p:sp>
      <p:sp>
        <p:nvSpPr>
          <p:cNvPr id="6" name="Date Placeholder 5"/>
          <p:cNvSpPr>
            <a:spLocks noGrp="1"/>
          </p:cNvSpPr>
          <p:nvPr>
            <p:ph type="dt" sz="half" idx="10"/>
          </p:nvPr>
        </p:nvSpPr>
        <p:spPr/>
        <p:txBody>
          <a:bodyPr/>
          <a:lstStyle/>
          <a:p>
            <a:fld id="{2B399BFC-2B92-4257-B328-A79D018A325C}" type="datetime1">
              <a:rPr lang="en-US" smtClean="0"/>
              <a:t>6/1/2021</a:t>
            </a:fld>
            <a:endParaRPr lang="en-US" dirty="0"/>
          </a:p>
        </p:txBody>
      </p:sp>
      <p:sp>
        <p:nvSpPr>
          <p:cNvPr id="7" name="Slide Number Placeholder 6"/>
          <p:cNvSpPr>
            <a:spLocks noGrp="1"/>
          </p:cNvSpPr>
          <p:nvPr>
            <p:ph type="sldNum" sz="quarter" idx="12"/>
          </p:nvPr>
        </p:nvSpPr>
        <p:spPr/>
        <p:txBody>
          <a:bodyPr/>
          <a:lstStyle/>
          <a:p>
            <a:fld id="{1AD09A5A-F773-46EC-8BA3-61EA782FE1FC}" type="slidenum">
              <a:rPr lang="en-US" smtClean="0"/>
              <a:t>3</a:t>
            </a:fld>
            <a:endParaRPr lang="en-US" dirty="0"/>
          </a:p>
        </p:txBody>
      </p:sp>
    </p:spTree>
    <p:extLst>
      <p:ext uri="{BB962C8B-B14F-4D97-AF65-F5344CB8AC3E}">
        <p14:creationId xmlns:p14="http://schemas.microsoft.com/office/powerpoint/2010/main" val="302733072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BATTERY PROTECTION</a:t>
            </a:r>
          </a:p>
        </p:txBody>
      </p:sp>
      <p:sp>
        <p:nvSpPr>
          <p:cNvPr id="3" name="Content Placeholder 2"/>
          <p:cNvSpPr>
            <a:spLocks noGrp="1"/>
          </p:cNvSpPr>
          <p:nvPr>
            <p:ph idx="1"/>
          </p:nvPr>
        </p:nvSpPr>
        <p:spPr>
          <a:xfrm>
            <a:off x="1154954" y="2603500"/>
            <a:ext cx="9197586" cy="3788338"/>
          </a:xfrm>
        </p:spPr>
        <p:txBody>
          <a:bodyPr>
            <a:normAutofit/>
          </a:bodyPr>
          <a:lstStyle/>
          <a:p>
            <a:r>
              <a:rPr lang="en-US" sz="2000" b="1" dirty="0"/>
              <a:t> </a:t>
            </a:r>
            <a:r>
              <a:rPr lang="en-US" sz="2000" dirty="0" smtClean="0"/>
              <a:t>Energy </a:t>
            </a:r>
            <a:r>
              <a:rPr lang="en-US" sz="2000" dirty="0"/>
              <a:t>storage has become a fundamental component in renewable energy </a:t>
            </a:r>
            <a:r>
              <a:rPr lang="en-US" sz="2000" dirty="0" smtClean="0"/>
              <a:t>systems, especially </a:t>
            </a:r>
            <a:r>
              <a:rPr lang="en-US" sz="2000" dirty="0"/>
              <a:t>those including batteries.</a:t>
            </a:r>
          </a:p>
          <a:p>
            <a:r>
              <a:rPr lang="en-US" sz="2000" dirty="0"/>
              <a:t>However, in charging and discharging processes, the battery’s user does not control some of the parameters.</a:t>
            </a:r>
          </a:p>
          <a:p>
            <a:r>
              <a:rPr lang="en-US" sz="2000" dirty="0"/>
              <a:t>That uncontrolled working leads to aging of the batteries and a reduction of their life cycle. Therefore, it causes an early replacement.</a:t>
            </a:r>
          </a:p>
          <a:p>
            <a:r>
              <a:rPr lang="en-US" sz="2000" dirty="0"/>
              <a:t>Development of control methods seeks battery protection and a longer life expectancy, thus the Constant-current–constant-voltage method is mostly used. </a:t>
            </a:r>
          </a:p>
          <a:p>
            <a:endParaRPr lang="en-US" dirty="0">
              <a:latin typeface="Times New Roman" panose="02020603050405020304" pitchFamily="18" charset="0"/>
              <a:cs typeface="Times New Roman" panose="02020603050405020304" pitchFamily="18" charset="0"/>
            </a:endParaRPr>
          </a:p>
          <a:p>
            <a:pPr marL="0" indent="0">
              <a:buNone/>
            </a:pPr>
            <a:endParaRPr lang="en-US" dirty="0"/>
          </a:p>
        </p:txBody>
      </p:sp>
      <p:sp>
        <p:nvSpPr>
          <p:cNvPr id="6" name="Date Placeholder 5"/>
          <p:cNvSpPr>
            <a:spLocks noGrp="1"/>
          </p:cNvSpPr>
          <p:nvPr>
            <p:ph type="dt" sz="half" idx="10"/>
          </p:nvPr>
        </p:nvSpPr>
        <p:spPr/>
        <p:txBody>
          <a:bodyPr/>
          <a:lstStyle/>
          <a:p>
            <a:fld id="{0E7069F8-57BB-499E-BBB0-75B3EA5F093E}" type="datetime1">
              <a:rPr lang="en-US" smtClean="0"/>
              <a:t>6/1/2021</a:t>
            </a:fld>
            <a:endParaRPr lang="en-US"/>
          </a:p>
        </p:txBody>
      </p:sp>
      <p:sp>
        <p:nvSpPr>
          <p:cNvPr id="7" name="Slide Number Placeholder 6"/>
          <p:cNvSpPr>
            <a:spLocks noGrp="1"/>
          </p:cNvSpPr>
          <p:nvPr>
            <p:ph type="sldNum" sz="quarter" idx="12"/>
          </p:nvPr>
        </p:nvSpPr>
        <p:spPr/>
        <p:txBody>
          <a:bodyPr/>
          <a:lstStyle/>
          <a:p>
            <a:fld id="{1AD09A5A-F773-46EC-8BA3-61EA782FE1FC}" type="slidenum">
              <a:rPr lang="en-US" smtClean="0"/>
              <a:t>30</a:t>
            </a:fld>
            <a:endParaRPr lang="en-US"/>
          </a:p>
        </p:txBody>
      </p:sp>
    </p:spTree>
    <p:extLst>
      <p:ext uri="{BB962C8B-B14F-4D97-AF65-F5344CB8AC3E}">
        <p14:creationId xmlns:p14="http://schemas.microsoft.com/office/powerpoint/2010/main" val="27202326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HARDWARE USED</a:t>
            </a:r>
            <a:endParaRPr lang="en-US" dirty="0"/>
          </a:p>
        </p:txBody>
      </p:sp>
      <p:pic>
        <p:nvPicPr>
          <p:cNvPr id="6" name="Content Placeholder 5"/>
          <p:cNvPicPr>
            <a:picLocks noGrp="1" noChangeAspect="1"/>
          </p:cNvPicPr>
          <p:nvPr>
            <p:ph idx="1"/>
          </p:nvPr>
        </p:nvPicPr>
        <p:blipFill>
          <a:blip r:embed="rId2"/>
          <a:stretch>
            <a:fillRect/>
          </a:stretch>
        </p:blipFill>
        <p:spPr>
          <a:xfrm>
            <a:off x="1155700" y="2652992"/>
            <a:ext cx="8824913" cy="3317316"/>
          </a:xfrm>
          <a:prstGeom prst="rect">
            <a:avLst/>
          </a:prstGeom>
        </p:spPr>
      </p:pic>
      <p:sp>
        <p:nvSpPr>
          <p:cNvPr id="4" name="Date Placeholder 3"/>
          <p:cNvSpPr>
            <a:spLocks noGrp="1"/>
          </p:cNvSpPr>
          <p:nvPr>
            <p:ph type="dt" sz="half" idx="10"/>
          </p:nvPr>
        </p:nvSpPr>
        <p:spPr/>
        <p:txBody>
          <a:bodyPr/>
          <a:lstStyle/>
          <a:p>
            <a:fld id="{FB5B795E-DCE8-44E7-ACB5-9986D55D71AF}" type="datetime1">
              <a:rPr lang="en-US" smtClean="0"/>
              <a:t>6/1/2021</a:t>
            </a:fld>
            <a:endParaRPr lang="en-US" dirty="0"/>
          </a:p>
        </p:txBody>
      </p:sp>
      <p:sp>
        <p:nvSpPr>
          <p:cNvPr id="5" name="Slide Number Placeholder 4"/>
          <p:cNvSpPr>
            <a:spLocks noGrp="1"/>
          </p:cNvSpPr>
          <p:nvPr>
            <p:ph type="sldNum" sz="quarter" idx="12"/>
          </p:nvPr>
        </p:nvSpPr>
        <p:spPr/>
        <p:txBody>
          <a:bodyPr/>
          <a:lstStyle/>
          <a:p>
            <a:fld id="{1AD09A5A-F773-46EC-8BA3-61EA782FE1FC}" type="slidenum">
              <a:rPr lang="en-US" smtClean="0"/>
              <a:t>31</a:t>
            </a:fld>
            <a:endParaRPr lang="en-US" dirty="0"/>
          </a:p>
        </p:txBody>
      </p:sp>
    </p:spTree>
    <p:extLst>
      <p:ext uri="{BB962C8B-B14F-4D97-AF65-F5344CB8AC3E}">
        <p14:creationId xmlns:p14="http://schemas.microsoft.com/office/powerpoint/2010/main" val="6370379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CHALLENGES</a:t>
            </a:r>
            <a:endParaRPr lang="en-US" dirty="0"/>
          </a:p>
        </p:txBody>
      </p:sp>
      <p:sp>
        <p:nvSpPr>
          <p:cNvPr id="3" name="Content Placeholder 2"/>
          <p:cNvSpPr>
            <a:spLocks noGrp="1"/>
          </p:cNvSpPr>
          <p:nvPr>
            <p:ph idx="1"/>
          </p:nvPr>
        </p:nvSpPr>
        <p:spPr/>
        <p:txBody>
          <a:bodyPr/>
          <a:lstStyle/>
          <a:p>
            <a:endParaRPr lang="en-US" dirty="0" smtClean="0"/>
          </a:p>
          <a:p>
            <a:r>
              <a:rPr lang="en-US" dirty="0" smtClean="0"/>
              <a:t>Unavailability of INA-169 current sensor had to order it from amazon. The order came after 1month.</a:t>
            </a:r>
          </a:p>
          <a:p>
            <a:r>
              <a:rPr lang="en-US" dirty="0" smtClean="0"/>
              <a:t>Faced calibration issue in XL-4015 buck converter in battery charging module. The issue was solved after 1 week.</a:t>
            </a:r>
          </a:p>
          <a:p>
            <a:r>
              <a:rPr lang="en-US" dirty="0" smtClean="0"/>
              <a:t>Some components were burned during testing, I had to buy them again.</a:t>
            </a:r>
          </a:p>
          <a:p>
            <a:r>
              <a:rPr lang="en-US" dirty="0" smtClean="0"/>
              <a:t>Due to closure of university it was difficult to focus and get motivated and work in home all alone.</a:t>
            </a:r>
          </a:p>
          <a:p>
            <a:endParaRPr lang="en-US" dirty="0" smtClean="0"/>
          </a:p>
          <a:p>
            <a:endParaRPr lang="en-US" dirty="0"/>
          </a:p>
        </p:txBody>
      </p:sp>
      <p:sp>
        <p:nvSpPr>
          <p:cNvPr id="4" name="Date Placeholder 3"/>
          <p:cNvSpPr>
            <a:spLocks noGrp="1"/>
          </p:cNvSpPr>
          <p:nvPr>
            <p:ph type="dt" sz="half" idx="10"/>
          </p:nvPr>
        </p:nvSpPr>
        <p:spPr/>
        <p:txBody>
          <a:bodyPr/>
          <a:lstStyle/>
          <a:p>
            <a:fld id="{FB5B795E-DCE8-44E7-ACB5-9986D55D71AF}" type="datetime1">
              <a:rPr lang="en-US" smtClean="0"/>
              <a:t>6/1/2021</a:t>
            </a:fld>
            <a:endParaRPr lang="en-US" dirty="0"/>
          </a:p>
        </p:txBody>
      </p:sp>
      <p:sp>
        <p:nvSpPr>
          <p:cNvPr id="5" name="Slide Number Placeholder 4"/>
          <p:cNvSpPr>
            <a:spLocks noGrp="1"/>
          </p:cNvSpPr>
          <p:nvPr>
            <p:ph type="sldNum" sz="quarter" idx="12"/>
          </p:nvPr>
        </p:nvSpPr>
        <p:spPr/>
        <p:txBody>
          <a:bodyPr/>
          <a:lstStyle/>
          <a:p>
            <a:fld id="{1AD09A5A-F773-46EC-8BA3-61EA782FE1FC}" type="slidenum">
              <a:rPr lang="en-US" smtClean="0"/>
              <a:t>32</a:t>
            </a:fld>
            <a:endParaRPr lang="en-US" dirty="0"/>
          </a:p>
        </p:txBody>
      </p:sp>
    </p:spTree>
    <p:extLst>
      <p:ext uri="{BB962C8B-B14F-4D97-AF65-F5344CB8AC3E}">
        <p14:creationId xmlns:p14="http://schemas.microsoft.com/office/powerpoint/2010/main" val="21460311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FUTURE PROSPECTS</a:t>
            </a:r>
            <a:endParaRPr lang="en-US" dirty="0"/>
          </a:p>
        </p:txBody>
      </p:sp>
      <p:sp>
        <p:nvSpPr>
          <p:cNvPr id="3" name="Content Placeholder 2"/>
          <p:cNvSpPr>
            <a:spLocks noGrp="1"/>
          </p:cNvSpPr>
          <p:nvPr>
            <p:ph idx="1"/>
          </p:nvPr>
        </p:nvSpPr>
        <p:spPr/>
        <p:txBody>
          <a:bodyPr/>
          <a:lstStyle/>
          <a:p>
            <a:r>
              <a:rPr lang="en-US" dirty="0"/>
              <a:t>I have used lithium ion batteries to give power in case of eclipse to my satellites. A better and advanced approach is to use super capacitors. Super capacitors are more efficient.</a:t>
            </a:r>
          </a:p>
          <a:p>
            <a:r>
              <a:rPr lang="en-US" dirty="0"/>
              <a:t>A mock-up of LEO Satellite may be developed at SEECS for design and development of various satellite subsystem as it is an emerging area.</a:t>
            </a:r>
          </a:p>
          <a:p>
            <a:r>
              <a:rPr lang="en-US" dirty="0"/>
              <a:t>My work may be extended in terms of power generation and battery backup to Increase its capacity.</a:t>
            </a:r>
          </a:p>
          <a:p>
            <a:r>
              <a:rPr lang="en-US" dirty="0"/>
              <a:t>Use of AI in battery management system may be explored to enhance the battery life.</a:t>
            </a:r>
          </a:p>
          <a:p>
            <a:pPr marL="0" indent="0">
              <a:buNone/>
            </a:pPr>
            <a:endParaRPr lang="en-US" dirty="0"/>
          </a:p>
        </p:txBody>
      </p:sp>
      <p:sp>
        <p:nvSpPr>
          <p:cNvPr id="4" name="Date Placeholder 3"/>
          <p:cNvSpPr>
            <a:spLocks noGrp="1"/>
          </p:cNvSpPr>
          <p:nvPr>
            <p:ph type="dt" sz="half" idx="10"/>
          </p:nvPr>
        </p:nvSpPr>
        <p:spPr/>
        <p:txBody>
          <a:bodyPr/>
          <a:lstStyle/>
          <a:p>
            <a:fld id="{FB5B795E-DCE8-44E7-ACB5-9986D55D71AF}" type="datetime1">
              <a:rPr lang="en-US" smtClean="0"/>
              <a:t>6/1/2021</a:t>
            </a:fld>
            <a:endParaRPr lang="en-US" dirty="0"/>
          </a:p>
        </p:txBody>
      </p:sp>
      <p:sp>
        <p:nvSpPr>
          <p:cNvPr id="5" name="Slide Number Placeholder 4"/>
          <p:cNvSpPr>
            <a:spLocks noGrp="1"/>
          </p:cNvSpPr>
          <p:nvPr>
            <p:ph type="sldNum" sz="quarter" idx="12"/>
          </p:nvPr>
        </p:nvSpPr>
        <p:spPr/>
        <p:txBody>
          <a:bodyPr/>
          <a:lstStyle/>
          <a:p>
            <a:fld id="{1AD09A5A-F773-46EC-8BA3-61EA782FE1FC}" type="slidenum">
              <a:rPr lang="en-US" smtClean="0"/>
              <a:t>33</a:t>
            </a:fld>
            <a:endParaRPr lang="en-US" dirty="0"/>
          </a:p>
        </p:txBody>
      </p:sp>
    </p:spTree>
    <p:extLst>
      <p:ext uri="{BB962C8B-B14F-4D97-AF65-F5344CB8AC3E}">
        <p14:creationId xmlns:p14="http://schemas.microsoft.com/office/powerpoint/2010/main" val="41956945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CONCLUSION</a:t>
            </a:r>
            <a:endParaRPr lang="en-US" dirty="0"/>
          </a:p>
        </p:txBody>
      </p:sp>
      <p:sp>
        <p:nvSpPr>
          <p:cNvPr id="3" name="Content Placeholder 2"/>
          <p:cNvSpPr>
            <a:spLocks noGrp="1"/>
          </p:cNvSpPr>
          <p:nvPr>
            <p:ph idx="1"/>
          </p:nvPr>
        </p:nvSpPr>
        <p:spPr>
          <a:xfrm>
            <a:off x="1154954" y="2603500"/>
            <a:ext cx="9124575" cy="3788338"/>
          </a:xfrm>
        </p:spPr>
        <p:txBody>
          <a:bodyPr>
            <a:normAutofit/>
          </a:bodyPr>
          <a:lstStyle/>
          <a:p>
            <a:endParaRPr lang="en-US" sz="2000" dirty="0" smtClean="0"/>
          </a:p>
          <a:p>
            <a:r>
              <a:rPr lang="en-US" sz="2000" dirty="0" smtClean="0"/>
              <a:t>I have learned and applied many power electronics concepts.</a:t>
            </a:r>
          </a:p>
          <a:p>
            <a:endParaRPr lang="en-US" sz="2000" dirty="0" smtClean="0"/>
          </a:p>
          <a:p>
            <a:r>
              <a:rPr lang="en-US" sz="2000" dirty="0" smtClean="0"/>
              <a:t>I implemented Buck converter, Boost converter in Lt Spice.</a:t>
            </a:r>
          </a:p>
          <a:p>
            <a:endParaRPr lang="en-US" sz="2000" dirty="0" smtClean="0"/>
          </a:p>
          <a:p>
            <a:r>
              <a:rPr lang="en-US" sz="2000" dirty="0" smtClean="0"/>
              <a:t>I have implemented MPPT and its algorithms and I have also implemented a charge controller.</a:t>
            </a:r>
          </a:p>
          <a:p>
            <a:endParaRPr lang="en-US" sz="2000" dirty="0" smtClean="0"/>
          </a:p>
          <a:p>
            <a:r>
              <a:rPr lang="en-US" sz="2000" dirty="0" smtClean="0"/>
              <a:t>This project was a source of great learning for me.</a:t>
            </a:r>
            <a:endParaRPr lang="en-US" sz="2000" dirty="0"/>
          </a:p>
        </p:txBody>
      </p:sp>
      <p:sp>
        <p:nvSpPr>
          <p:cNvPr id="4" name="Date Placeholder 3"/>
          <p:cNvSpPr>
            <a:spLocks noGrp="1"/>
          </p:cNvSpPr>
          <p:nvPr>
            <p:ph type="dt" sz="half" idx="10"/>
          </p:nvPr>
        </p:nvSpPr>
        <p:spPr/>
        <p:txBody>
          <a:bodyPr/>
          <a:lstStyle/>
          <a:p>
            <a:fld id="{FB5B795E-DCE8-44E7-ACB5-9986D55D71AF}" type="datetime1">
              <a:rPr lang="en-US" smtClean="0"/>
              <a:t>6/1/2021</a:t>
            </a:fld>
            <a:endParaRPr lang="en-US" dirty="0"/>
          </a:p>
        </p:txBody>
      </p:sp>
      <p:sp>
        <p:nvSpPr>
          <p:cNvPr id="5" name="Slide Number Placeholder 4"/>
          <p:cNvSpPr>
            <a:spLocks noGrp="1"/>
          </p:cNvSpPr>
          <p:nvPr>
            <p:ph type="sldNum" sz="quarter" idx="12"/>
          </p:nvPr>
        </p:nvSpPr>
        <p:spPr/>
        <p:txBody>
          <a:bodyPr/>
          <a:lstStyle/>
          <a:p>
            <a:fld id="{1AD09A5A-F773-46EC-8BA3-61EA782FE1FC}" type="slidenum">
              <a:rPr lang="en-US" smtClean="0"/>
              <a:t>34</a:t>
            </a:fld>
            <a:endParaRPr lang="en-US" dirty="0"/>
          </a:p>
        </p:txBody>
      </p:sp>
    </p:spTree>
    <p:extLst>
      <p:ext uri="{BB962C8B-B14F-4D97-AF65-F5344CB8AC3E}">
        <p14:creationId xmlns:p14="http://schemas.microsoft.com/office/powerpoint/2010/main" val="31622057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WHAT IS A BMS</a:t>
            </a:r>
          </a:p>
        </p:txBody>
      </p:sp>
      <p:sp>
        <p:nvSpPr>
          <p:cNvPr id="3" name="Content Placeholder 2"/>
          <p:cNvSpPr>
            <a:spLocks noGrp="1"/>
          </p:cNvSpPr>
          <p:nvPr>
            <p:ph idx="1"/>
          </p:nvPr>
        </p:nvSpPr>
        <p:spPr/>
        <p:txBody>
          <a:bodyPr/>
          <a:lstStyle/>
          <a:p>
            <a:pPr marL="0" indent="0">
              <a:buNone/>
            </a:pPr>
            <a:endParaRPr lang="en-US" dirty="0"/>
          </a:p>
          <a:p>
            <a:r>
              <a:rPr lang="en-US" sz="2000" dirty="0"/>
              <a:t>A Battery Management System (BMS) is an intelligent component of a battery pack responsible for advanced monitoring and </a:t>
            </a:r>
            <a:r>
              <a:rPr lang="en-US" sz="2000" dirty="0" smtClean="0"/>
              <a:t>management.</a:t>
            </a:r>
          </a:p>
          <a:p>
            <a:pPr marL="0" indent="0">
              <a:buNone/>
            </a:pPr>
            <a:endParaRPr lang="en-US" sz="2000" dirty="0"/>
          </a:p>
          <a:p>
            <a:r>
              <a:rPr lang="en-US" sz="2000" dirty="0"/>
              <a:t>It is the brain behind the battery and plays a critical role in its levels of safety, performance, charge rates, and longevity</a:t>
            </a:r>
          </a:p>
        </p:txBody>
      </p:sp>
      <p:sp>
        <p:nvSpPr>
          <p:cNvPr id="6" name="Date Placeholder 5"/>
          <p:cNvSpPr>
            <a:spLocks noGrp="1"/>
          </p:cNvSpPr>
          <p:nvPr>
            <p:ph type="dt" sz="half" idx="10"/>
          </p:nvPr>
        </p:nvSpPr>
        <p:spPr/>
        <p:txBody>
          <a:bodyPr/>
          <a:lstStyle/>
          <a:p>
            <a:fld id="{CF9DF01E-A5FB-4346-8BEE-A7757C111F5E}" type="datetime1">
              <a:rPr lang="en-US" smtClean="0"/>
              <a:t>6/1/2021</a:t>
            </a:fld>
            <a:endParaRPr lang="en-US" dirty="0"/>
          </a:p>
        </p:txBody>
      </p:sp>
      <p:sp>
        <p:nvSpPr>
          <p:cNvPr id="7" name="Slide Number Placeholder 6"/>
          <p:cNvSpPr>
            <a:spLocks noGrp="1"/>
          </p:cNvSpPr>
          <p:nvPr>
            <p:ph type="sldNum" sz="quarter" idx="12"/>
          </p:nvPr>
        </p:nvSpPr>
        <p:spPr/>
        <p:txBody>
          <a:bodyPr/>
          <a:lstStyle/>
          <a:p>
            <a:fld id="{1AD09A5A-F773-46EC-8BA3-61EA782FE1FC}" type="slidenum">
              <a:rPr lang="en-US" smtClean="0"/>
              <a:t>4</a:t>
            </a:fld>
            <a:endParaRPr lang="en-US" dirty="0"/>
          </a:p>
        </p:txBody>
      </p:sp>
    </p:spTree>
    <p:extLst>
      <p:ext uri="{BB962C8B-B14F-4D97-AF65-F5344CB8AC3E}">
        <p14:creationId xmlns:p14="http://schemas.microsoft.com/office/powerpoint/2010/main" val="6355669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 WHY DO WE NEED BMS</a:t>
            </a:r>
          </a:p>
        </p:txBody>
      </p:sp>
      <p:sp>
        <p:nvSpPr>
          <p:cNvPr id="3" name="Content Placeholder 2"/>
          <p:cNvSpPr>
            <a:spLocks noGrp="1"/>
          </p:cNvSpPr>
          <p:nvPr>
            <p:ph idx="1"/>
          </p:nvPr>
        </p:nvSpPr>
        <p:spPr>
          <a:xfrm>
            <a:off x="1154954" y="2603500"/>
            <a:ext cx="9892491" cy="3416300"/>
          </a:xfrm>
        </p:spPr>
        <p:txBody>
          <a:bodyPr>
            <a:normAutofit/>
          </a:bodyPr>
          <a:lstStyle/>
          <a:p>
            <a:pPr marL="0" indent="0">
              <a:buNone/>
            </a:pPr>
            <a:endParaRPr lang="en-US" sz="2400" dirty="0"/>
          </a:p>
          <a:p>
            <a:pPr marL="0" indent="0">
              <a:buNone/>
            </a:pPr>
            <a:endParaRPr lang="en-US" sz="2000" dirty="0" smtClean="0"/>
          </a:p>
          <a:p>
            <a:pPr marL="0" indent="0">
              <a:buNone/>
            </a:pPr>
            <a:r>
              <a:rPr lang="en-US" sz="2000" dirty="0"/>
              <a:t>	</a:t>
            </a:r>
            <a:r>
              <a:rPr lang="en-US" sz="2000" dirty="0" smtClean="0"/>
              <a:t>To </a:t>
            </a:r>
            <a:r>
              <a:rPr lang="en-US" sz="2000" dirty="0"/>
              <a:t>prevent battery failure and mitigate potential hazardous situations, there is a need for a supervising system that ensures that batteries function properly in the final application.</a:t>
            </a:r>
          </a:p>
        </p:txBody>
      </p:sp>
      <p:sp>
        <p:nvSpPr>
          <p:cNvPr id="6" name="Date Placeholder 5"/>
          <p:cNvSpPr>
            <a:spLocks noGrp="1"/>
          </p:cNvSpPr>
          <p:nvPr>
            <p:ph type="dt" sz="half" idx="10"/>
          </p:nvPr>
        </p:nvSpPr>
        <p:spPr/>
        <p:txBody>
          <a:bodyPr/>
          <a:lstStyle/>
          <a:p>
            <a:fld id="{01C1537B-8564-45EF-9A34-A2C11757A93A}" type="datetime1">
              <a:rPr lang="en-US" smtClean="0"/>
              <a:t>6/1/2021</a:t>
            </a:fld>
            <a:endParaRPr lang="en-US" dirty="0"/>
          </a:p>
        </p:txBody>
      </p:sp>
      <p:sp>
        <p:nvSpPr>
          <p:cNvPr id="7" name="Slide Number Placeholder 6"/>
          <p:cNvSpPr>
            <a:spLocks noGrp="1"/>
          </p:cNvSpPr>
          <p:nvPr>
            <p:ph type="sldNum" sz="quarter" idx="12"/>
          </p:nvPr>
        </p:nvSpPr>
        <p:spPr/>
        <p:txBody>
          <a:bodyPr/>
          <a:lstStyle/>
          <a:p>
            <a:fld id="{1AD09A5A-F773-46EC-8BA3-61EA782FE1FC}" type="slidenum">
              <a:rPr lang="en-US" smtClean="0"/>
              <a:t>5</a:t>
            </a:fld>
            <a:endParaRPr lang="en-US" dirty="0"/>
          </a:p>
        </p:txBody>
      </p:sp>
    </p:spTree>
    <p:extLst>
      <p:ext uri="{BB962C8B-B14F-4D97-AF65-F5344CB8AC3E}">
        <p14:creationId xmlns:p14="http://schemas.microsoft.com/office/powerpoint/2010/main" val="40973224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BMS TOPOLOGIES</a:t>
            </a:r>
          </a:p>
        </p:txBody>
      </p:sp>
      <p:sp>
        <p:nvSpPr>
          <p:cNvPr id="3" name="Content Placeholder 2"/>
          <p:cNvSpPr>
            <a:spLocks noGrp="1"/>
          </p:cNvSpPr>
          <p:nvPr>
            <p:ph idx="1"/>
          </p:nvPr>
        </p:nvSpPr>
        <p:spPr>
          <a:xfrm>
            <a:off x="1225975" y="2164056"/>
            <a:ext cx="8825659" cy="4156846"/>
          </a:xfrm>
        </p:spPr>
        <p:txBody>
          <a:bodyPr>
            <a:noAutofit/>
          </a:bodyPr>
          <a:lstStyle/>
          <a:p>
            <a:pPr marL="0" indent="0">
              <a:buNone/>
            </a:pPr>
            <a:endParaRPr lang="en-US" dirty="0"/>
          </a:p>
          <a:p>
            <a:pPr marL="0" indent="0">
              <a:buNone/>
            </a:pPr>
            <a:r>
              <a:rPr lang="en-US" sz="2000" dirty="0"/>
              <a:t>There are 3 types of BMS topologies. </a:t>
            </a:r>
          </a:p>
          <a:p>
            <a:pPr marL="0" indent="0">
              <a:buNone/>
            </a:pPr>
            <a:endParaRPr lang="en-US" sz="2000" dirty="0"/>
          </a:p>
          <a:p>
            <a:pPr lvl="0"/>
            <a:r>
              <a:rPr lang="en-US" sz="2000" dirty="0"/>
              <a:t>Centralized</a:t>
            </a:r>
          </a:p>
          <a:p>
            <a:pPr marL="0" lvl="0" indent="0">
              <a:buNone/>
            </a:pPr>
            <a:endParaRPr lang="en-US" sz="2000" dirty="0"/>
          </a:p>
          <a:p>
            <a:pPr lvl="0"/>
            <a:r>
              <a:rPr lang="en-US" sz="2000" dirty="0"/>
              <a:t>Distributed </a:t>
            </a:r>
          </a:p>
          <a:p>
            <a:pPr marL="0" lvl="0" indent="0">
              <a:buNone/>
            </a:pPr>
            <a:endParaRPr lang="en-US" sz="2000" dirty="0"/>
          </a:p>
          <a:p>
            <a:pPr lvl="0"/>
            <a:r>
              <a:rPr lang="en-US" sz="2000" dirty="0"/>
              <a:t>Modular</a:t>
            </a:r>
          </a:p>
          <a:p>
            <a:pPr marL="0" indent="0">
              <a:buNone/>
            </a:pPr>
            <a:endParaRPr lang="en-US" b="1" dirty="0"/>
          </a:p>
          <a:p>
            <a:pPr marL="0" indent="0">
              <a:buNone/>
            </a:pPr>
            <a:endParaRPr lang="en-US" dirty="0"/>
          </a:p>
        </p:txBody>
      </p:sp>
      <p:sp>
        <p:nvSpPr>
          <p:cNvPr id="6" name="Date Placeholder 5"/>
          <p:cNvSpPr>
            <a:spLocks noGrp="1"/>
          </p:cNvSpPr>
          <p:nvPr>
            <p:ph type="dt" sz="half" idx="10"/>
          </p:nvPr>
        </p:nvSpPr>
        <p:spPr/>
        <p:txBody>
          <a:bodyPr/>
          <a:lstStyle/>
          <a:p>
            <a:fld id="{A5E47601-8594-4E1E-BC63-95822F798107}" type="datetime1">
              <a:rPr lang="en-US" smtClean="0"/>
              <a:t>6/1/2021</a:t>
            </a:fld>
            <a:endParaRPr lang="en-US" dirty="0"/>
          </a:p>
        </p:txBody>
      </p:sp>
      <p:sp>
        <p:nvSpPr>
          <p:cNvPr id="7" name="Slide Number Placeholder 6"/>
          <p:cNvSpPr>
            <a:spLocks noGrp="1"/>
          </p:cNvSpPr>
          <p:nvPr>
            <p:ph type="sldNum" sz="quarter" idx="12"/>
          </p:nvPr>
        </p:nvSpPr>
        <p:spPr/>
        <p:txBody>
          <a:bodyPr/>
          <a:lstStyle/>
          <a:p>
            <a:fld id="{1AD09A5A-F773-46EC-8BA3-61EA782FE1FC}" type="slidenum">
              <a:rPr lang="en-US" smtClean="0"/>
              <a:t>6</a:t>
            </a:fld>
            <a:endParaRPr lang="en-US" dirty="0"/>
          </a:p>
        </p:txBody>
      </p:sp>
    </p:spTree>
    <p:extLst>
      <p:ext uri="{BB962C8B-B14F-4D97-AF65-F5344CB8AC3E}">
        <p14:creationId xmlns:p14="http://schemas.microsoft.com/office/powerpoint/2010/main" val="39411305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54954" y="2321511"/>
            <a:ext cx="8825659" cy="3698289"/>
          </a:xfrm>
        </p:spPr>
        <p:txBody>
          <a:bodyPr>
            <a:noAutofit/>
          </a:bodyPr>
          <a:lstStyle/>
          <a:p>
            <a:pPr marL="0" indent="0">
              <a:buNone/>
            </a:pPr>
            <a:r>
              <a:rPr lang="en-US" dirty="0"/>
              <a:t> </a:t>
            </a:r>
            <a:r>
              <a:rPr lang="en-US" sz="2000" dirty="0"/>
              <a:t>    </a:t>
            </a:r>
            <a:endParaRPr lang="en-US" sz="2000" dirty="0" smtClean="0"/>
          </a:p>
          <a:p>
            <a:pPr marL="0" indent="0">
              <a:buNone/>
            </a:pPr>
            <a:r>
              <a:rPr lang="en-US" sz="2000" dirty="0"/>
              <a:t>	</a:t>
            </a:r>
            <a:r>
              <a:rPr lang="en-US" sz="2000" dirty="0" smtClean="0"/>
              <a:t>In </a:t>
            </a:r>
            <a:r>
              <a:rPr lang="en-US" sz="2000" dirty="0"/>
              <a:t>this topology a centralized master control unit is connected to each cell of battery pack. The controller unit protects and </a:t>
            </a:r>
            <a:r>
              <a:rPr lang="en-US" sz="2000" dirty="0" smtClean="0"/>
              <a:t>balances </a:t>
            </a:r>
            <a:r>
              <a:rPr lang="en-US" sz="2000" dirty="0"/>
              <a:t>all the cells.</a:t>
            </a:r>
          </a:p>
          <a:p>
            <a:pPr marL="0" indent="0">
              <a:buNone/>
            </a:pPr>
            <a:r>
              <a:rPr lang="en-US" sz="2000" b="1" dirty="0"/>
              <a:t>Advantage &amp; Disadvantage</a:t>
            </a:r>
            <a:r>
              <a:rPr lang="en-US" sz="2000" dirty="0"/>
              <a:t>:  </a:t>
            </a:r>
          </a:p>
          <a:p>
            <a:r>
              <a:rPr lang="en-US" sz="2000" dirty="0"/>
              <a:t>   It reduces the hardware but excess heat can be generated because controller is only source for cell balancing. </a:t>
            </a:r>
            <a:endParaRPr lang="en-US" sz="2000" dirty="0" smtClean="0"/>
          </a:p>
          <a:p>
            <a:r>
              <a:rPr lang="en-US" sz="2000" dirty="0" smtClean="0"/>
              <a:t>In </a:t>
            </a:r>
            <a:r>
              <a:rPr lang="en-US" sz="2000" dirty="0"/>
              <a:t>addition cells are distributed between various locations of the </a:t>
            </a:r>
            <a:r>
              <a:rPr lang="en-US" sz="2000" dirty="0" smtClean="0"/>
              <a:t>satellite </a:t>
            </a:r>
            <a:r>
              <a:rPr lang="en-US" sz="2000" dirty="0"/>
              <a:t>which requires a lot of wiring</a:t>
            </a:r>
          </a:p>
        </p:txBody>
      </p:sp>
      <p:sp>
        <p:nvSpPr>
          <p:cNvPr id="2" name="Date Placeholder 1"/>
          <p:cNvSpPr>
            <a:spLocks noGrp="1"/>
          </p:cNvSpPr>
          <p:nvPr>
            <p:ph type="dt" sz="half" idx="10"/>
          </p:nvPr>
        </p:nvSpPr>
        <p:spPr/>
        <p:txBody>
          <a:bodyPr/>
          <a:lstStyle/>
          <a:p>
            <a:fld id="{8E78B3F0-AD62-43D6-9CC2-DF942159B244}" type="datetime1">
              <a:rPr lang="en-US" smtClean="0"/>
              <a:t>6/1/2021</a:t>
            </a:fld>
            <a:endParaRPr lang="en-US" dirty="0"/>
          </a:p>
        </p:txBody>
      </p:sp>
      <p:sp>
        <p:nvSpPr>
          <p:cNvPr id="6" name="Slide Number Placeholder 5"/>
          <p:cNvSpPr>
            <a:spLocks noGrp="1"/>
          </p:cNvSpPr>
          <p:nvPr>
            <p:ph type="sldNum" sz="quarter" idx="12"/>
          </p:nvPr>
        </p:nvSpPr>
        <p:spPr/>
        <p:txBody>
          <a:bodyPr/>
          <a:lstStyle/>
          <a:p>
            <a:fld id="{1AD09A5A-F773-46EC-8BA3-61EA782FE1FC}" type="slidenum">
              <a:rPr lang="en-US" smtClean="0"/>
              <a:t>7</a:t>
            </a:fld>
            <a:endParaRPr lang="en-US" dirty="0"/>
          </a:p>
        </p:txBody>
      </p:sp>
      <p:sp>
        <p:nvSpPr>
          <p:cNvPr id="7" name="TextBox 6"/>
          <p:cNvSpPr txBox="1"/>
          <p:nvPr/>
        </p:nvSpPr>
        <p:spPr>
          <a:xfrm>
            <a:off x="3281783" y="923730"/>
            <a:ext cx="4572000" cy="800219"/>
          </a:xfrm>
          <a:prstGeom prst="rect">
            <a:avLst/>
          </a:prstGeom>
          <a:noFill/>
        </p:spPr>
        <p:txBody>
          <a:bodyPr wrap="square" rtlCol="0">
            <a:spAutoFit/>
          </a:bodyPr>
          <a:lstStyle/>
          <a:p>
            <a:pPr algn="ctr"/>
            <a:r>
              <a:rPr lang="en-US" sz="2800" b="1" dirty="0">
                <a:solidFill>
                  <a:schemeClr val="bg1"/>
                </a:solidFill>
              </a:rPr>
              <a:t>Centralized </a:t>
            </a:r>
            <a:r>
              <a:rPr lang="en-US" sz="2800" b="1" dirty="0" smtClean="0">
                <a:solidFill>
                  <a:schemeClr val="bg1"/>
                </a:solidFill>
              </a:rPr>
              <a:t>Topology</a:t>
            </a:r>
            <a:endParaRPr lang="en-US" sz="2800" dirty="0">
              <a:solidFill>
                <a:schemeClr val="bg1"/>
              </a:solidFill>
            </a:endParaRPr>
          </a:p>
          <a:p>
            <a:pPr algn="ctr"/>
            <a:endParaRPr lang="en-US" dirty="0"/>
          </a:p>
        </p:txBody>
      </p:sp>
    </p:spTree>
    <p:extLst>
      <p:ext uri="{BB962C8B-B14F-4D97-AF65-F5344CB8AC3E}">
        <p14:creationId xmlns:p14="http://schemas.microsoft.com/office/powerpoint/2010/main" val="8958050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2088" y="2222391"/>
            <a:ext cx="8688526" cy="4109136"/>
          </a:xfrm>
        </p:spPr>
        <p:txBody>
          <a:bodyPr>
            <a:noAutofit/>
          </a:bodyPr>
          <a:lstStyle/>
          <a:p>
            <a:pPr marL="0" indent="0">
              <a:buNone/>
            </a:pPr>
            <a:r>
              <a:rPr lang="en-US" dirty="0" smtClean="0">
                <a:latin typeface="+mj-lt"/>
                <a:cs typeface="Times New Roman" panose="02020603050405020304" pitchFamily="18" charset="0"/>
              </a:rPr>
              <a:t>	</a:t>
            </a:r>
          </a:p>
          <a:p>
            <a:pPr marL="0" indent="0">
              <a:buNone/>
            </a:pPr>
            <a:r>
              <a:rPr lang="en-US" sz="2000" dirty="0">
                <a:latin typeface="+mj-lt"/>
                <a:cs typeface="Times New Roman" panose="02020603050405020304" pitchFamily="18" charset="0"/>
              </a:rPr>
              <a:t>	</a:t>
            </a:r>
            <a:r>
              <a:rPr lang="en-US" sz="2000" dirty="0" smtClean="0">
                <a:latin typeface="+mj-lt"/>
                <a:cs typeface="Times New Roman" panose="02020603050405020304" pitchFamily="18" charset="0"/>
              </a:rPr>
              <a:t>In </a:t>
            </a:r>
            <a:r>
              <a:rPr lang="en-US" sz="2000" dirty="0">
                <a:latin typeface="+mj-lt"/>
                <a:cs typeface="Times New Roman" panose="02020603050405020304" pitchFamily="18" charset="0"/>
              </a:rPr>
              <a:t>this topology multiple slave BMS controllers are used to fetch the data and forward it to master controller so no special PCB is necessary to connect individual cell. </a:t>
            </a:r>
          </a:p>
          <a:p>
            <a:pPr marL="0" indent="0">
              <a:buNone/>
            </a:pPr>
            <a:r>
              <a:rPr lang="en-US" dirty="0">
                <a:latin typeface="+mj-lt"/>
                <a:cs typeface="Times New Roman" panose="02020603050405020304" pitchFamily="18" charset="0"/>
              </a:rPr>
              <a:t> </a:t>
            </a:r>
            <a:endParaRPr lang="en-US" dirty="0" smtClean="0">
              <a:latin typeface="+mj-lt"/>
              <a:cs typeface="Times New Roman" panose="02020603050405020304" pitchFamily="18" charset="0"/>
            </a:endParaRPr>
          </a:p>
          <a:p>
            <a:pPr marL="0" indent="0">
              <a:buNone/>
            </a:pPr>
            <a:r>
              <a:rPr lang="en-US" sz="2000" b="1" dirty="0" smtClean="0">
                <a:cs typeface="Times New Roman" panose="02020603050405020304" pitchFamily="18" charset="0"/>
              </a:rPr>
              <a:t>Disadvantage</a:t>
            </a:r>
            <a:r>
              <a:rPr lang="en-US" sz="2000" dirty="0" smtClean="0">
                <a:cs typeface="Times New Roman" panose="02020603050405020304" pitchFamily="18" charset="0"/>
              </a:rPr>
              <a:t>:</a:t>
            </a:r>
            <a:endParaRPr lang="en-US" sz="2000" dirty="0" smtClean="0">
              <a:latin typeface="+mj-lt"/>
              <a:cs typeface="Times New Roman" panose="02020603050405020304" pitchFamily="18" charset="0"/>
            </a:endParaRPr>
          </a:p>
          <a:p>
            <a:pPr marL="0" indent="0">
              <a:buNone/>
            </a:pPr>
            <a:r>
              <a:rPr lang="en-US" sz="2000" dirty="0" smtClean="0">
                <a:latin typeface="+mj-lt"/>
                <a:cs typeface="Times New Roman" panose="02020603050405020304" pitchFamily="18" charset="0"/>
              </a:rPr>
              <a:t> 	Isolated </a:t>
            </a:r>
            <a:r>
              <a:rPr lang="en-US" sz="2000" dirty="0">
                <a:latin typeface="+mj-lt"/>
                <a:cs typeface="Times New Roman" panose="02020603050405020304" pitchFamily="18" charset="0"/>
              </a:rPr>
              <a:t>master slave communication </a:t>
            </a:r>
            <a:r>
              <a:rPr lang="en-US" sz="2000" dirty="0" smtClean="0">
                <a:latin typeface="+mj-lt"/>
                <a:cs typeface="Times New Roman" panose="02020603050405020304" pitchFamily="18" charset="0"/>
              </a:rPr>
              <a:t>is difficult</a:t>
            </a:r>
            <a:r>
              <a:rPr lang="en-US" sz="2000" dirty="0">
                <a:latin typeface="+mj-lt"/>
                <a:cs typeface="Times New Roman" panose="02020603050405020304" pitchFamily="18" charset="0"/>
              </a:rPr>
              <a:t>.</a:t>
            </a:r>
          </a:p>
          <a:p>
            <a:pPr marL="0" indent="0">
              <a:buNone/>
            </a:pPr>
            <a:r>
              <a:rPr lang="en-US" dirty="0" smtClean="0">
                <a:latin typeface="+mj-lt"/>
                <a:cs typeface="Times New Roman" panose="02020603050405020304" pitchFamily="18" charset="0"/>
              </a:rPr>
              <a:t>	</a:t>
            </a:r>
            <a:endParaRPr lang="en-US" dirty="0">
              <a:latin typeface="+mj-lt"/>
              <a:cs typeface="Times New Roman" panose="02020603050405020304" pitchFamily="18" charset="0"/>
            </a:endParaRPr>
          </a:p>
        </p:txBody>
      </p:sp>
      <p:sp>
        <p:nvSpPr>
          <p:cNvPr id="2" name="Date Placeholder 1"/>
          <p:cNvSpPr>
            <a:spLocks noGrp="1"/>
          </p:cNvSpPr>
          <p:nvPr>
            <p:ph type="dt" sz="half" idx="10"/>
          </p:nvPr>
        </p:nvSpPr>
        <p:spPr/>
        <p:txBody>
          <a:bodyPr/>
          <a:lstStyle/>
          <a:p>
            <a:fld id="{1DBFFDB8-76A0-4795-8AF7-F763AEA4F7FD}" type="datetime1">
              <a:rPr lang="en-US" smtClean="0"/>
              <a:t>6/1/2021</a:t>
            </a:fld>
            <a:endParaRPr lang="en-US" dirty="0"/>
          </a:p>
        </p:txBody>
      </p:sp>
      <p:sp>
        <p:nvSpPr>
          <p:cNvPr id="6" name="Slide Number Placeholder 5"/>
          <p:cNvSpPr>
            <a:spLocks noGrp="1"/>
          </p:cNvSpPr>
          <p:nvPr>
            <p:ph type="sldNum" sz="quarter" idx="12"/>
          </p:nvPr>
        </p:nvSpPr>
        <p:spPr/>
        <p:txBody>
          <a:bodyPr/>
          <a:lstStyle/>
          <a:p>
            <a:fld id="{1AD09A5A-F773-46EC-8BA3-61EA782FE1FC}" type="slidenum">
              <a:rPr lang="en-US" smtClean="0"/>
              <a:t>8</a:t>
            </a:fld>
            <a:endParaRPr lang="en-US" dirty="0"/>
          </a:p>
        </p:txBody>
      </p:sp>
      <p:sp>
        <p:nvSpPr>
          <p:cNvPr id="7" name="TextBox 6"/>
          <p:cNvSpPr txBox="1"/>
          <p:nvPr/>
        </p:nvSpPr>
        <p:spPr>
          <a:xfrm>
            <a:off x="3993502" y="993710"/>
            <a:ext cx="3638939" cy="523220"/>
          </a:xfrm>
          <a:prstGeom prst="rect">
            <a:avLst/>
          </a:prstGeom>
          <a:noFill/>
        </p:spPr>
        <p:txBody>
          <a:bodyPr wrap="square" rtlCol="0">
            <a:spAutoFit/>
          </a:bodyPr>
          <a:lstStyle/>
          <a:p>
            <a:pPr algn="ctr"/>
            <a:r>
              <a:rPr lang="en-US" sz="2800" dirty="0" smtClean="0">
                <a:solidFill>
                  <a:schemeClr val="bg1"/>
                </a:solidFill>
              </a:rPr>
              <a:t>Modular Topology</a:t>
            </a:r>
            <a:endParaRPr lang="en-US" sz="2800" dirty="0">
              <a:solidFill>
                <a:schemeClr val="bg1"/>
              </a:solidFill>
            </a:endParaRPr>
          </a:p>
        </p:txBody>
      </p:sp>
    </p:spTree>
    <p:extLst>
      <p:ext uri="{BB962C8B-B14F-4D97-AF65-F5344CB8AC3E}">
        <p14:creationId xmlns:p14="http://schemas.microsoft.com/office/powerpoint/2010/main" val="8649385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b="1" dirty="0" smtClean="0">
                <a:cs typeface="Times New Roman" panose="02020603050405020304" pitchFamily="18" charset="0"/>
              </a:rPr>
              <a:t>Distributed Topology</a:t>
            </a:r>
            <a:endParaRPr lang="en-US" sz="2800" dirty="0"/>
          </a:p>
        </p:txBody>
      </p:sp>
      <p:sp>
        <p:nvSpPr>
          <p:cNvPr id="3" name="Content Placeholder 2"/>
          <p:cNvSpPr>
            <a:spLocks noGrp="1"/>
          </p:cNvSpPr>
          <p:nvPr>
            <p:ph idx="1"/>
          </p:nvPr>
        </p:nvSpPr>
        <p:spPr/>
        <p:txBody>
          <a:bodyPr/>
          <a:lstStyle/>
          <a:p>
            <a:pPr marL="0" indent="0">
              <a:buNone/>
            </a:pPr>
            <a:r>
              <a:rPr lang="en-US" dirty="0" smtClean="0">
                <a:cs typeface="Times New Roman" panose="02020603050405020304" pitchFamily="18" charset="0"/>
              </a:rPr>
              <a:t>	In </a:t>
            </a:r>
            <a:r>
              <a:rPr lang="en-US" dirty="0">
                <a:cs typeface="Times New Roman" panose="02020603050405020304" pitchFamily="18" charset="0"/>
              </a:rPr>
              <a:t>this topology there are small voltage &amp; discharge monitor sockets which communicate with master controller of BMS.</a:t>
            </a:r>
          </a:p>
          <a:p>
            <a:pPr marL="0" indent="0">
              <a:buNone/>
            </a:pPr>
            <a:r>
              <a:rPr lang="en-US" dirty="0">
                <a:cs typeface="Times New Roman" panose="02020603050405020304" pitchFamily="18" charset="0"/>
              </a:rPr>
              <a:t> </a:t>
            </a:r>
            <a:endParaRPr lang="en-US" dirty="0" smtClean="0">
              <a:cs typeface="Times New Roman" panose="02020603050405020304" pitchFamily="18" charset="0"/>
            </a:endParaRPr>
          </a:p>
          <a:p>
            <a:pPr marL="0" indent="0">
              <a:buNone/>
            </a:pPr>
            <a:r>
              <a:rPr lang="en-US" b="1" dirty="0" smtClean="0">
                <a:cs typeface="Times New Roman" panose="02020603050405020304" pitchFamily="18" charset="0"/>
              </a:rPr>
              <a:t>Advantage </a:t>
            </a:r>
            <a:r>
              <a:rPr lang="en-US" b="1" dirty="0">
                <a:cs typeface="Times New Roman" panose="02020603050405020304" pitchFamily="18" charset="0"/>
              </a:rPr>
              <a:t>&amp; Disadvantage</a:t>
            </a:r>
            <a:r>
              <a:rPr lang="en-US" dirty="0">
                <a:cs typeface="Times New Roman" panose="02020603050405020304" pitchFamily="18" charset="0"/>
              </a:rPr>
              <a:t>: </a:t>
            </a:r>
          </a:p>
          <a:p>
            <a:pPr marL="0" indent="0">
              <a:buNone/>
            </a:pPr>
            <a:r>
              <a:rPr lang="en-US" dirty="0">
                <a:cs typeface="Times New Roman" panose="02020603050405020304" pitchFamily="18" charset="0"/>
              </a:rPr>
              <a:t>	It is simple and reliable but it requires large no of small PCB’s and become difficult to mount on every type of cell</a:t>
            </a:r>
            <a:r>
              <a:rPr lang="en-US" dirty="0" smtClean="0">
                <a:cs typeface="Times New Roman" panose="02020603050405020304" pitchFamily="18" charset="0"/>
              </a:rPr>
              <a:t>.</a:t>
            </a:r>
          </a:p>
          <a:p>
            <a:pPr marL="0" indent="0">
              <a:buNone/>
            </a:pPr>
            <a:r>
              <a:rPr lang="en-US" dirty="0">
                <a:cs typeface="Times New Roman" panose="02020603050405020304" pitchFamily="18" charset="0"/>
              </a:rPr>
              <a:t> </a:t>
            </a:r>
            <a:r>
              <a:rPr lang="en-US" dirty="0" smtClean="0">
                <a:cs typeface="Times New Roman" panose="02020603050405020304" pitchFamily="18" charset="0"/>
              </a:rPr>
              <a:t> 	I have used distributed topology in my project.</a:t>
            </a:r>
            <a:endParaRPr lang="en-US" dirty="0">
              <a:cs typeface="Times New Roman" panose="02020603050405020304" pitchFamily="18" charset="0"/>
            </a:endParaRPr>
          </a:p>
        </p:txBody>
      </p:sp>
      <p:sp>
        <p:nvSpPr>
          <p:cNvPr id="4" name="Date Placeholder 3"/>
          <p:cNvSpPr>
            <a:spLocks noGrp="1"/>
          </p:cNvSpPr>
          <p:nvPr>
            <p:ph type="dt" sz="half" idx="10"/>
          </p:nvPr>
        </p:nvSpPr>
        <p:spPr/>
        <p:txBody>
          <a:bodyPr/>
          <a:lstStyle/>
          <a:p>
            <a:fld id="{FB5B795E-DCE8-44E7-ACB5-9986D55D71AF}" type="datetime1">
              <a:rPr lang="en-US" smtClean="0"/>
              <a:t>6/1/2021</a:t>
            </a:fld>
            <a:endParaRPr lang="en-US" dirty="0"/>
          </a:p>
        </p:txBody>
      </p:sp>
      <p:sp>
        <p:nvSpPr>
          <p:cNvPr id="5" name="Slide Number Placeholder 4"/>
          <p:cNvSpPr>
            <a:spLocks noGrp="1"/>
          </p:cNvSpPr>
          <p:nvPr>
            <p:ph type="sldNum" sz="quarter" idx="12"/>
          </p:nvPr>
        </p:nvSpPr>
        <p:spPr/>
        <p:txBody>
          <a:bodyPr/>
          <a:lstStyle/>
          <a:p>
            <a:fld id="{1AD09A5A-F773-46EC-8BA3-61EA782FE1FC}" type="slidenum">
              <a:rPr lang="en-US" smtClean="0"/>
              <a:t>9</a:t>
            </a:fld>
            <a:endParaRPr lang="en-US" dirty="0"/>
          </a:p>
        </p:txBody>
      </p:sp>
    </p:spTree>
    <p:extLst>
      <p:ext uri="{BB962C8B-B14F-4D97-AF65-F5344CB8AC3E}">
        <p14:creationId xmlns:p14="http://schemas.microsoft.com/office/powerpoint/2010/main" val="9563383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TM03457503[[fn=Quotable]]</Template>
  <TotalTime>6993</TotalTime>
  <Words>1206</Words>
  <Application>Microsoft Office PowerPoint</Application>
  <PresentationFormat>Widescreen</PresentationFormat>
  <Paragraphs>213</Paragraphs>
  <Slides>34</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맑은 고딕</vt:lpstr>
      <vt:lpstr>Arial</vt:lpstr>
      <vt:lpstr>Calibri</vt:lpstr>
      <vt:lpstr>Century Gothic</vt:lpstr>
      <vt:lpstr>Times New Roman</vt:lpstr>
      <vt:lpstr>Wingdings</vt:lpstr>
      <vt:lpstr>Wingdings 3</vt:lpstr>
      <vt:lpstr>Ion Boardroom</vt:lpstr>
      <vt:lpstr>BATTERY MANAGEMENT SYSTEM FOR LOW EARTH ORBIT SATELLITES….</vt:lpstr>
      <vt:lpstr>PowerPoint Presentation</vt:lpstr>
      <vt:lpstr>PROBLEM STATEMENT </vt:lpstr>
      <vt:lpstr>WHAT IS A BMS</vt:lpstr>
      <vt:lpstr> WHY DO WE NEED BMS</vt:lpstr>
      <vt:lpstr>BMS TOPOLOGIES</vt:lpstr>
      <vt:lpstr>PowerPoint Presentation</vt:lpstr>
      <vt:lpstr>PowerPoint Presentation</vt:lpstr>
      <vt:lpstr>Distributed Topology</vt:lpstr>
      <vt:lpstr> LEO SATELLITES</vt:lpstr>
      <vt:lpstr>LEO SATELLITE WITH SOLAR PANELS FULLY EXTENDED</vt:lpstr>
      <vt:lpstr>Power Generation in Leo Satellites</vt:lpstr>
      <vt:lpstr>Power Generation in Leo Satellites Contd</vt:lpstr>
      <vt:lpstr>PowerPoint Presentation</vt:lpstr>
      <vt:lpstr>PowerPoint Presentation</vt:lpstr>
      <vt:lpstr>PowerPoint Presentation</vt:lpstr>
      <vt:lpstr>PowerPoint Presentation</vt:lpstr>
      <vt:lpstr>PowerPoint Presentation</vt:lpstr>
      <vt:lpstr>SOLAR CELL  </vt:lpstr>
      <vt:lpstr>PV and IV characteristics of Solar Cell </vt:lpstr>
      <vt:lpstr>MAXIMUM POWER POINT TRACKING</vt:lpstr>
      <vt:lpstr>PowerPoint Presentation</vt:lpstr>
      <vt:lpstr> DIRECT METHOD</vt:lpstr>
      <vt:lpstr>MODIFIED INCREMENTAL CONDUCTANCE ALGORITHM</vt:lpstr>
      <vt:lpstr> MPPT WITH MOD INC ALGORITHM  PROTEUS SIMULATION</vt:lpstr>
      <vt:lpstr>BATTERIES AS SECONDARY SOURCE</vt:lpstr>
      <vt:lpstr>Lithium Ion Battery</vt:lpstr>
      <vt:lpstr>Charging algorithm of Lithium-ion batteries</vt:lpstr>
      <vt:lpstr>PowerPoint Presentation</vt:lpstr>
      <vt:lpstr>BATTERY PROTECTION</vt:lpstr>
      <vt:lpstr>HARDWARE USED</vt:lpstr>
      <vt:lpstr>CHALLENGES</vt:lpstr>
      <vt:lpstr>FUTURE PROSPECTS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MPPT</dc:title>
  <dc:creator>osama nusrat</dc:creator>
  <cp:lastModifiedBy>M Osama Nusrat</cp:lastModifiedBy>
  <cp:revision>237</cp:revision>
  <dcterms:created xsi:type="dcterms:W3CDTF">2020-11-02T15:18:04Z</dcterms:created>
  <dcterms:modified xsi:type="dcterms:W3CDTF">2021-06-01T09:48:17Z</dcterms:modified>
</cp:coreProperties>
</file>